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48"/>
  </p:notesMasterIdLst>
  <p:handoutMasterIdLst>
    <p:handoutMasterId r:id="rId49"/>
  </p:handoutMasterIdLst>
  <p:sldIdLst>
    <p:sldId id="256" r:id="rId2"/>
    <p:sldId id="556" r:id="rId3"/>
    <p:sldId id="555" r:id="rId4"/>
    <p:sldId id="557" r:id="rId5"/>
    <p:sldId id="586" r:id="rId6"/>
    <p:sldId id="487" r:id="rId7"/>
    <p:sldId id="603" r:id="rId8"/>
    <p:sldId id="561" r:id="rId9"/>
    <p:sldId id="562" r:id="rId10"/>
    <p:sldId id="616" r:id="rId11"/>
    <p:sldId id="532" r:id="rId12"/>
    <p:sldId id="533" r:id="rId13"/>
    <p:sldId id="534" r:id="rId14"/>
    <p:sldId id="535" r:id="rId15"/>
    <p:sldId id="600" r:id="rId16"/>
    <p:sldId id="548" r:id="rId17"/>
    <p:sldId id="615" r:id="rId18"/>
    <p:sldId id="542" r:id="rId19"/>
    <p:sldId id="602" r:id="rId20"/>
    <p:sldId id="588" r:id="rId21"/>
    <p:sldId id="599" r:id="rId22"/>
    <p:sldId id="587" r:id="rId23"/>
    <p:sldId id="604" r:id="rId24"/>
    <p:sldId id="594" r:id="rId25"/>
    <p:sldId id="619" r:id="rId26"/>
    <p:sldId id="621" r:id="rId27"/>
    <p:sldId id="620" r:id="rId28"/>
    <p:sldId id="605" r:id="rId29"/>
    <p:sldId id="614" r:id="rId30"/>
    <p:sldId id="591" r:id="rId31"/>
    <p:sldId id="592" r:id="rId32"/>
    <p:sldId id="593" r:id="rId33"/>
    <p:sldId id="606" r:id="rId34"/>
    <p:sldId id="576" r:id="rId35"/>
    <p:sldId id="617" r:id="rId36"/>
    <p:sldId id="607" r:id="rId37"/>
    <p:sldId id="577" r:id="rId38"/>
    <p:sldId id="610" r:id="rId39"/>
    <p:sldId id="578" r:id="rId40"/>
    <p:sldId id="609" r:id="rId41"/>
    <p:sldId id="611" r:id="rId42"/>
    <p:sldId id="613" r:id="rId43"/>
    <p:sldId id="622" r:id="rId44"/>
    <p:sldId id="585" r:id="rId45"/>
    <p:sldId id="608" r:id="rId46"/>
    <p:sldId id="612" r:id="rId47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A63A"/>
    <a:srgbClr val="4A7EBB"/>
    <a:srgbClr val="000000"/>
    <a:srgbClr val="047A04"/>
    <a:srgbClr val="6699FF"/>
    <a:srgbClr val="3399FF"/>
    <a:srgbClr val="0066FF"/>
    <a:srgbClr val="00FF00"/>
    <a:srgbClr val="0000CC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1" autoAdjust="0"/>
    <p:restoredTop sz="95512" autoAdjust="0"/>
  </p:normalViewPr>
  <p:slideViewPr>
    <p:cSldViewPr>
      <p:cViewPr varScale="1">
        <p:scale>
          <a:sx n="107" d="100"/>
          <a:sy n="107" d="100"/>
        </p:scale>
        <p:origin x="149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0483" cy="49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898" y="0"/>
            <a:ext cx="2960483" cy="49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65227"/>
            <a:ext cx="2960483" cy="49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898" y="9465227"/>
            <a:ext cx="2960483" cy="49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618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defTabSz="931670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99" y="0"/>
            <a:ext cx="294618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>
            <a:lvl1pPr algn="r" defTabSz="931670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223"/>
            <a:ext cx="294618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defTabSz="931670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99" y="9430223"/>
            <a:ext cx="294618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97" tIns="46549" rIns="93097" bIns="46549" numCol="1" anchor="b" anchorCtr="0" compatLnSpc="1">
            <a:prstTxWarp prst="textNoShape">
              <a:avLst/>
            </a:prstTxWarp>
          </a:bodyPr>
          <a:lstStyle>
            <a:lvl1pPr algn="r" defTabSz="931670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67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4064" indent="-286179" defTabSz="93167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4715" indent="-228943" defTabSz="93167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2600" indent="-228943" defTabSz="93167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60486" indent="-228943" defTabSz="931670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8372" indent="-228943" defTabSz="93167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6258" indent="-228943" defTabSz="93167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34144" indent="-228943" defTabSz="93167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92029" indent="-228943" defTabSz="93167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007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147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24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719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6485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Réponse : </a:t>
            </a:r>
          </a:p>
          <a:p>
            <a:endParaRPr lang="fr-BE" dirty="0" smtClean="0"/>
          </a:p>
          <a:p>
            <a:r>
              <a:rPr lang="fr-BE" dirty="0" smtClean="0"/>
              <a:t>* Développer un DSL.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48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250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Réponse : </a:t>
            </a:r>
          </a:p>
          <a:p>
            <a:endParaRPr lang="fr-BE" dirty="0" smtClean="0"/>
          </a:p>
          <a:p>
            <a:r>
              <a:rPr lang="fr-BE" dirty="0" smtClean="0"/>
              <a:t>* Développer un DSL.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061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7420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62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2645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6.png"/><Relationship Id="rId7" Type="http://schemas.openxmlformats.org/officeDocument/2006/relationships/image" Target="../media/image23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17.jpe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r>
              <a:rPr lang="fr-FR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Assemblage Automatique de Composants guidé par un DSML</a:t>
            </a:r>
            <a:endParaRPr lang="fr-FR" sz="3200" noProof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sz="32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sz="18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sz="18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fr-FR" sz="1800" noProof="0" dirty="0" err="1" smtClean="0">
                <a:latin typeface="Arial" charset="0"/>
              </a:rPr>
              <a:t>Abdelmounaim</a:t>
            </a:r>
            <a:r>
              <a:rPr lang="fr-FR" sz="1800" noProof="0" dirty="0" smtClean="0">
                <a:latin typeface="Arial" charset="0"/>
              </a:rPr>
              <a:t> DEBIECHE</a:t>
            </a:r>
          </a:p>
          <a:p>
            <a:pPr algn="ctr" eaLnBrk="1" hangingPunct="1">
              <a:buFont typeface="Wingdings" charset="0"/>
              <a:buNone/>
            </a:pPr>
            <a:endParaRPr lang="fr-FR" sz="18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sz="18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fr-FR" sz="1800" noProof="0" dirty="0" smtClean="0">
                <a:latin typeface="Arial" charset="0"/>
              </a:rPr>
              <a:t>09 </a:t>
            </a:r>
            <a:r>
              <a:rPr lang="fr-FR" sz="1800" noProof="0" dirty="0" smtClean="0">
                <a:latin typeface="Arial" charset="0"/>
              </a:rPr>
              <a:t>Septembre 2016 </a:t>
            </a:r>
          </a:p>
          <a:p>
            <a:pPr algn="ctr" eaLnBrk="1" hangingPunct="1">
              <a:buFont typeface="Wingdings" charset="0"/>
              <a:buNone/>
            </a:pPr>
            <a:r>
              <a:rPr lang="fr-FR" sz="1800" noProof="0" dirty="0" smtClean="0">
                <a:latin typeface="Arial" charset="0"/>
              </a:rPr>
              <a:t>Université de Namur</a:t>
            </a:r>
            <a:endParaRPr lang="fr-FR" sz="18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Internet des objets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7"/>
            <a:ext cx="8363272" cy="5040561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412085" y="1962527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Détecteur de porte</a:t>
            </a:r>
            <a:endParaRPr lang="fr-BE" sz="1000" dirty="0"/>
          </a:p>
        </p:txBody>
      </p:sp>
      <p:sp>
        <p:nvSpPr>
          <p:cNvPr id="7" name="Ellipse 6"/>
          <p:cNvSpPr/>
          <p:nvPr/>
        </p:nvSpPr>
        <p:spPr>
          <a:xfrm>
            <a:off x="3875943" y="3611198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Téléphone</a:t>
            </a:r>
            <a:endParaRPr lang="fr-BE" sz="1000" dirty="0"/>
          </a:p>
        </p:txBody>
      </p:sp>
      <p:sp>
        <p:nvSpPr>
          <p:cNvPr id="8" name="Ellipse 7"/>
          <p:cNvSpPr/>
          <p:nvPr/>
        </p:nvSpPr>
        <p:spPr>
          <a:xfrm>
            <a:off x="5030653" y="4723659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Détecteur de corps</a:t>
            </a:r>
            <a:endParaRPr lang="fr-BE" sz="1000" dirty="0"/>
          </a:p>
        </p:txBody>
      </p:sp>
      <p:sp>
        <p:nvSpPr>
          <p:cNvPr id="9" name="Ellipse 8"/>
          <p:cNvSpPr/>
          <p:nvPr/>
        </p:nvSpPr>
        <p:spPr>
          <a:xfrm>
            <a:off x="5966757" y="2814055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Smart TV</a:t>
            </a:r>
            <a:endParaRPr lang="fr-BE" sz="1000" dirty="0"/>
          </a:p>
        </p:txBody>
      </p:sp>
      <p:sp>
        <p:nvSpPr>
          <p:cNvPr id="10" name="Ellipse 9"/>
          <p:cNvSpPr/>
          <p:nvPr/>
        </p:nvSpPr>
        <p:spPr>
          <a:xfrm>
            <a:off x="2965281" y="2570838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Lampe</a:t>
            </a:r>
            <a:endParaRPr lang="fr-BE" sz="1000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45224"/>
            <a:ext cx="64807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5445224"/>
            <a:ext cx="1008113" cy="9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ésultat de recherche d'images pour &quot;detecteur de port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18" y="2177662"/>
            <a:ext cx="257275" cy="3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lampe jaune icone&quot;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306" y="2814055"/>
            <a:ext cx="488157" cy="24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telephonne icone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21624"/>
            <a:ext cx="386646" cy="32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detecteur de personnes&quot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708" y="4968681"/>
            <a:ext cx="864097" cy="43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197" y="2685261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61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Internet Des Objets : Object  </a:t>
            </a:r>
            <a:br>
              <a:rPr lang="fr-FR" noProof="0" dirty="0" smtClean="0"/>
            </a:b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274028" y="5816923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274028" y="5410523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sp>
        <p:nvSpPr>
          <p:cNvPr id="9" name="ZoneTexte 8"/>
          <p:cNvSpPr txBox="1"/>
          <p:nvPr/>
        </p:nvSpPr>
        <p:spPr>
          <a:xfrm>
            <a:off x="323528" y="2789424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b="1" dirty="0" smtClean="0"/>
              <a:t>Couche objet </a:t>
            </a:r>
            <a:r>
              <a:rPr lang="en-US" dirty="0" smtClean="0"/>
              <a:t>(</a:t>
            </a:r>
            <a:r>
              <a:rPr lang="en-US" dirty="0" err="1" smtClean="0"/>
              <a:t>capteurs</a:t>
            </a:r>
            <a:r>
              <a:rPr lang="en-US" dirty="0" smtClean="0"/>
              <a:t> et </a:t>
            </a:r>
            <a:r>
              <a:rPr lang="en-US" dirty="0" err="1" smtClean="0"/>
              <a:t>actionneurs</a:t>
            </a:r>
            <a:r>
              <a:rPr lang="en-US" dirty="0" smtClean="0"/>
              <a:t>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r>
              <a:rPr lang="en-US" dirty="0"/>
              <a:t>-  </a:t>
            </a:r>
            <a:r>
              <a:rPr lang="en-US" dirty="0" smtClean="0"/>
              <a:t>Capturer les </a:t>
            </a:r>
            <a:r>
              <a:rPr lang="en-US" dirty="0" err="1" smtClean="0"/>
              <a:t>informations</a:t>
            </a:r>
            <a:r>
              <a:rPr lang="en-US" dirty="0" smtClean="0"/>
              <a:t> et </a:t>
            </a:r>
            <a:r>
              <a:rPr lang="en-US" dirty="0" err="1" smtClean="0"/>
              <a:t>agir</a:t>
            </a:r>
            <a:r>
              <a:rPr lang="en-US" dirty="0" smtClean="0"/>
              <a:t> sur </a:t>
            </a:r>
            <a:r>
              <a:rPr lang="en-US" dirty="0" err="1" smtClean="0"/>
              <a:t>l’environnement</a:t>
            </a:r>
            <a:endParaRPr lang="en-US" dirty="0"/>
          </a:p>
          <a:p>
            <a:endParaRPr lang="en-US" dirty="0"/>
          </a:p>
          <a:p>
            <a:r>
              <a:rPr lang="en-US" dirty="0"/>
              <a:t>-  </a:t>
            </a:r>
            <a:r>
              <a:rPr lang="en-US" dirty="0" err="1" smtClean="0"/>
              <a:t>Numériser</a:t>
            </a:r>
            <a:r>
              <a:rPr lang="en-US" dirty="0" smtClean="0"/>
              <a:t> les </a:t>
            </a:r>
            <a:r>
              <a:rPr lang="en-US" dirty="0" err="1" smtClean="0"/>
              <a:t>informations</a:t>
            </a:r>
            <a:endParaRPr lang="fr-BE" dirty="0"/>
          </a:p>
          <a:p>
            <a:endParaRPr lang="fr-BE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40" y="1337020"/>
            <a:ext cx="1606696" cy="142867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12" y="1354618"/>
            <a:ext cx="1962760" cy="141107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57200" y="5036193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2) </a:t>
            </a:r>
            <a:r>
              <a:rPr lang="fr-BE" b="1" dirty="0" smtClean="0"/>
              <a:t>Couche Abstraction </a:t>
            </a:r>
            <a:r>
              <a:rPr lang="fr-BE" dirty="0" smtClean="0"/>
              <a:t>: </a:t>
            </a:r>
            <a:r>
              <a:rPr lang="fr-BE" dirty="0"/>
              <a:t>transfère des données produites par </a:t>
            </a:r>
            <a:r>
              <a:rPr lang="fr-BE" dirty="0" smtClean="0"/>
              <a:t>la couche objet à </a:t>
            </a:r>
            <a:r>
              <a:rPr lang="fr-BE" dirty="0"/>
              <a:t>la couche </a:t>
            </a:r>
            <a:r>
              <a:rPr lang="fr-BE" dirty="0" smtClean="0"/>
              <a:t>Service à </a:t>
            </a:r>
            <a:r>
              <a:rPr lang="fr-BE" dirty="0"/>
              <a:t>travers des canaux </a:t>
            </a:r>
            <a:r>
              <a:rPr lang="fr-BE" dirty="0" smtClean="0"/>
              <a:t>sécurisés.</a:t>
            </a:r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491500" y="6232431"/>
            <a:ext cx="793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16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Service Management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6382552" y="599854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10" name="Rectangle à coins arrondis 9"/>
          <p:cNvSpPr/>
          <p:nvPr/>
        </p:nvSpPr>
        <p:spPr>
          <a:xfrm>
            <a:off x="6400943" y="388234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6382552" y="4589164"/>
            <a:ext cx="2599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12" name="Connecteur droit avec flèche 11"/>
          <p:cNvCxnSpPr>
            <a:stCxn id="10" idx="2"/>
            <a:endCxn id="13" idx="0"/>
          </p:cNvCxnSpPr>
          <p:nvPr/>
        </p:nvCxnSpPr>
        <p:spPr>
          <a:xfrm flipH="1">
            <a:off x="7682176" y="4393455"/>
            <a:ext cx="9195" cy="1198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à coins arrondis 12"/>
          <p:cNvSpPr/>
          <p:nvPr/>
        </p:nvSpPr>
        <p:spPr>
          <a:xfrm>
            <a:off x="6382552" y="559214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sp>
        <p:nvSpPr>
          <p:cNvPr id="17" name="ZoneTexte 16"/>
          <p:cNvSpPr txBox="1"/>
          <p:nvPr/>
        </p:nvSpPr>
        <p:spPr>
          <a:xfrm>
            <a:off x="241176" y="1629519"/>
            <a:ext cx="58429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Objectif:</a:t>
            </a:r>
          </a:p>
          <a:p>
            <a:pPr marL="342900" indent="-342900">
              <a:buFontTx/>
              <a:buChar char="-"/>
            </a:pPr>
            <a:r>
              <a:rPr lang="fr-BE" dirty="0" smtClean="0"/>
              <a:t>Associe les services sur la base de leur adresse dans le réseau.</a:t>
            </a:r>
          </a:p>
          <a:p>
            <a:pPr marL="342900" indent="-342900">
              <a:buFontTx/>
              <a:buChar char="-"/>
            </a:pPr>
            <a:endParaRPr lang="fr-BE" dirty="0"/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endParaRPr lang="fr-BE" dirty="0"/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r>
              <a:rPr lang="fr-BE" dirty="0" smtClean="0"/>
              <a:t>Traite les données reçues de la couche d’objet.</a:t>
            </a:r>
          </a:p>
          <a:p>
            <a:pPr marL="342900" indent="-342900">
              <a:buFontTx/>
              <a:buChar char="-"/>
            </a:pPr>
            <a:r>
              <a:rPr lang="fr-BE" dirty="0" smtClean="0"/>
              <a:t>Distribue les services dans le réseau.</a:t>
            </a:r>
            <a:endParaRPr lang="fr-BE" dirty="0" smtClean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endParaRPr lang="fr-BE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796790"/>
            <a:ext cx="2736007" cy="1143332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46051" y="6259592"/>
            <a:ext cx="793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2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Application Layer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3352"/>
            <a:ext cx="6203032" cy="866919"/>
          </a:xfrm>
          <a:prstGeom prst="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7308305" y="4187142"/>
            <a:ext cx="1683654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17" name="Rectangle à coins arrondis 16"/>
          <p:cNvSpPr/>
          <p:nvPr/>
        </p:nvSpPr>
        <p:spPr>
          <a:xfrm>
            <a:off x="7308305" y="2501931"/>
            <a:ext cx="1724294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18" name="ZoneTexte 17"/>
          <p:cNvSpPr txBox="1"/>
          <p:nvPr/>
        </p:nvSpPr>
        <p:spPr>
          <a:xfrm>
            <a:off x="6695728" y="4892824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8142392" y="474812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7092280" y="3493595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1" name="Connecteur droit avec flèche 20"/>
          <p:cNvCxnSpPr>
            <a:stCxn id="17" idx="2"/>
            <a:endCxn id="16" idx="0"/>
          </p:cNvCxnSpPr>
          <p:nvPr/>
        </p:nvCxnSpPr>
        <p:spPr>
          <a:xfrm flipH="1">
            <a:off x="8150132" y="3195491"/>
            <a:ext cx="2032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7308305" y="5510867"/>
            <a:ext cx="1683654" cy="526428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7308305" y="6118731"/>
            <a:ext cx="1724294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28" name="ZoneTexte 27"/>
          <p:cNvSpPr txBox="1"/>
          <p:nvPr/>
        </p:nvSpPr>
        <p:spPr>
          <a:xfrm>
            <a:off x="457200" y="2391510"/>
            <a:ext cx="6203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Fournir </a:t>
            </a:r>
            <a:r>
              <a:rPr lang="fr-BE" dirty="0"/>
              <a:t>des services intelligents de haute qualité pour répondre aux besoins des </a:t>
            </a:r>
            <a:r>
              <a:rPr lang="fr-BE" dirty="0" smtClean="0"/>
              <a:t>clients.</a:t>
            </a:r>
            <a:endParaRPr lang="fr-BE" dirty="0"/>
          </a:p>
        </p:txBody>
      </p:sp>
      <p:sp>
        <p:nvSpPr>
          <p:cNvPr id="15" name="ZoneTexte 14"/>
          <p:cNvSpPr txBox="1"/>
          <p:nvPr/>
        </p:nvSpPr>
        <p:spPr>
          <a:xfrm>
            <a:off x="22840" y="6006525"/>
            <a:ext cx="6925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7833" y="3125648"/>
            <a:ext cx="62579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smtClean="0"/>
              <a:t>Exemple:</a:t>
            </a:r>
          </a:p>
          <a:p>
            <a:endParaRPr lang="fr-BE" sz="1400" dirty="0" smtClean="0"/>
          </a:p>
          <a:p>
            <a:r>
              <a:rPr lang="fr-BE" sz="1400" b="1" dirty="0" smtClean="0"/>
              <a:t>MQTT</a:t>
            </a:r>
            <a:r>
              <a:rPr lang="fr-BE" sz="1400" dirty="0" smtClean="0"/>
              <a:t> </a:t>
            </a:r>
            <a:r>
              <a:rPr lang="fr-BE" sz="1400" dirty="0"/>
              <a:t>est un protocole de messagerie qui a comme objectif d’établir la </a:t>
            </a:r>
            <a:r>
              <a:rPr lang="fr-BE" sz="1400" dirty="0" smtClean="0"/>
              <a:t>connexion entre les </a:t>
            </a:r>
            <a:r>
              <a:rPr lang="fr-BE" sz="1400" dirty="0"/>
              <a:t>périphériques </a:t>
            </a:r>
            <a:r>
              <a:rPr lang="fr-BE" sz="1400" dirty="0" smtClean="0"/>
              <a:t>et les </a:t>
            </a:r>
            <a:r>
              <a:rPr lang="fr-BE" sz="1400" dirty="0"/>
              <a:t>applications et middleware. </a:t>
            </a:r>
          </a:p>
          <a:p>
            <a:endParaRPr lang="fr-BE" sz="1400" dirty="0" smtClean="0"/>
          </a:p>
          <a:p>
            <a:r>
              <a:rPr lang="fr-BE" sz="1400" b="1" dirty="0" smtClean="0"/>
              <a:t>MQTT</a:t>
            </a:r>
            <a:r>
              <a:rPr lang="fr-BE" sz="1400" dirty="0" smtClean="0"/>
              <a:t> </a:t>
            </a:r>
            <a:r>
              <a:rPr lang="fr-BE" sz="1400" dirty="0"/>
              <a:t>utilise le modèle de publication / </a:t>
            </a:r>
            <a:r>
              <a:rPr lang="fr-BE" sz="1400" dirty="0" smtClean="0"/>
              <a:t>abonnement  </a:t>
            </a:r>
            <a:r>
              <a:rPr lang="fr-BE" sz="1400" dirty="0"/>
              <a:t>pour fournir </a:t>
            </a:r>
            <a:r>
              <a:rPr lang="fr-BE" sz="1400" dirty="0" smtClean="0"/>
              <a:t>une simplicité </a:t>
            </a:r>
            <a:r>
              <a:rPr lang="fr-BE" sz="1400" dirty="0"/>
              <a:t>de la mise en </a:t>
            </a:r>
            <a:r>
              <a:rPr lang="fr-BE" sz="1400" dirty="0" smtClean="0"/>
              <a:t>œuvre. </a:t>
            </a:r>
            <a:endParaRPr lang="fr-BE" sz="1400" dirty="0"/>
          </a:p>
          <a:p>
            <a:endParaRPr lang="fr-BE" sz="1400" dirty="0" smtClean="0"/>
          </a:p>
          <a:p>
            <a:r>
              <a:rPr lang="fr-BE" sz="1400" dirty="0" smtClean="0"/>
              <a:t>En </a:t>
            </a:r>
            <a:r>
              <a:rPr lang="fr-BE" sz="1400" dirty="0"/>
              <a:t>outre, </a:t>
            </a:r>
            <a:r>
              <a:rPr lang="fr-BE" sz="1400" b="1" dirty="0"/>
              <a:t>MQTT</a:t>
            </a:r>
            <a:r>
              <a:rPr lang="fr-BE" sz="1400" dirty="0"/>
              <a:t> est adapté pour les appareils à ressources </a:t>
            </a:r>
            <a:r>
              <a:rPr lang="fr-BE" sz="1400" dirty="0" smtClean="0"/>
              <a:t>limitées,</a:t>
            </a:r>
            <a:endParaRPr lang="fr-BE" sz="1400" dirty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8630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Business Layer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61768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61952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62031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61952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74591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7" idx="2"/>
            <a:endCxn id="6" idx="0"/>
          </p:cNvCxnSpPr>
          <p:nvPr/>
        </p:nvCxnSpPr>
        <p:spPr>
          <a:xfrm flipH="1">
            <a:off x="74856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61768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cxnSp>
        <p:nvCxnSpPr>
          <p:cNvPr id="12" name="Connecteur droit avec flèche 11"/>
          <p:cNvCxnSpPr>
            <a:stCxn id="8" idx="2"/>
            <a:endCxn id="7" idx="0"/>
          </p:cNvCxnSpPr>
          <p:nvPr/>
        </p:nvCxnSpPr>
        <p:spPr>
          <a:xfrm>
            <a:off x="75019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323528" y="1417216"/>
            <a:ext cx="5400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Couche de business gère l'ensemble des activités et services du système IOT</a:t>
            </a:r>
          </a:p>
          <a:p>
            <a:endParaRPr lang="fr-BE" dirty="0" smtClean="0"/>
          </a:p>
          <a:p>
            <a:r>
              <a:rPr lang="fr-BE" dirty="0" smtClean="0"/>
              <a:t>Objectif:</a:t>
            </a:r>
          </a:p>
          <a:p>
            <a:endParaRPr lang="fr-BE" dirty="0" smtClean="0"/>
          </a:p>
          <a:p>
            <a:pPr marL="342900" indent="-342900">
              <a:buFontTx/>
              <a:buChar char="-"/>
            </a:pPr>
            <a:r>
              <a:rPr lang="fr-BE" dirty="0"/>
              <a:t>C</a:t>
            </a:r>
            <a:r>
              <a:rPr lang="fr-BE" dirty="0" smtClean="0"/>
              <a:t>oncevoir, analyser, mettre en œuvre, évaluer, surveiller et développer le système lié éléments IOT.</a:t>
            </a:r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r>
              <a:rPr lang="fr-BE" dirty="0"/>
              <a:t>C</a:t>
            </a:r>
            <a:r>
              <a:rPr lang="fr-BE" dirty="0" smtClean="0"/>
              <a:t>ompare la sortie de chaque couche avec la sortie prévue pour améliorer les services et de maintenir la confidentialité des utilisateurs.</a:t>
            </a:r>
            <a:endParaRPr lang="fr-BE" dirty="0"/>
          </a:p>
        </p:txBody>
      </p:sp>
      <p:sp>
        <p:nvSpPr>
          <p:cNvPr id="15" name="ZoneTexte 14"/>
          <p:cNvSpPr txBox="1"/>
          <p:nvPr/>
        </p:nvSpPr>
        <p:spPr>
          <a:xfrm>
            <a:off x="0" y="6174258"/>
            <a:ext cx="6012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36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  </a:t>
            </a:r>
            <a:r>
              <a:rPr lang="fr-FR" noProof="0" dirty="0" err="1" smtClean="0"/>
              <a:t>IoT</a:t>
            </a:r>
            <a:r>
              <a:rPr lang="fr-FR" noProof="0" dirty="0" smtClean="0"/>
              <a:t> </a:t>
            </a:r>
            <a:r>
              <a:rPr lang="fr-FR" noProof="0" dirty="0" err="1" smtClean="0"/>
              <a:t>Layers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39257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37767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369713" y="135012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690792" y="492973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683001" y="3388531"/>
            <a:ext cx="144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676481" y="1962016"/>
            <a:ext cx="7960" cy="7329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3669030" y="1737360"/>
            <a:ext cx="501777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Séparation des couches pas toujours nette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BE" sz="1800" dirty="0" smtClean="0"/>
              <a:t>Suivant les problèmes, deux couches peuvent n’en constituer qu’une.</a:t>
            </a:r>
            <a:endParaRPr lang="fr-BE" sz="1800" dirty="0"/>
          </a:p>
          <a:p>
            <a:endParaRPr lang="fr-BE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Traitement des données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fr-BE" sz="1800" dirty="0" smtClean="0"/>
              <a:t>Chaque couche peut traiter certaines données, suivant ses compétences.</a:t>
            </a:r>
            <a:endParaRPr lang="fr-BE" sz="1800" dirty="0"/>
          </a:p>
          <a:p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4602822" y="5536432"/>
            <a:ext cx="43053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80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fr-FR" noProof="0" dirty="0" smtClean="0"/>
              <a:t>Exemple</a:t>
            </a:r>
            <a:endParaRPr lang="fr-FR" noProof="0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00844"/>
            <a:ext cx="8507288" cy="486446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57200" y="6021288"/>
            <a:ext cx="793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0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40767"/>
            <a:ext cx="8363272" cy="5040561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4412085" y="1962527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Détecteur de porte</a:t>
            </a:r>
            <a:endParaRPr lang="fr-BE" sz="1000" dirty="0"/>
          </a:p>
        </p:txBody>
      </p:sp>
      <p:sp>
        <p:nvSpPr>
          <p:cNvPr id="7" name="Ellipse 6"/>
          <p:cNvSpPr/>
          <p:nvPr/>
        </p:nvSpPr>
        <p:spPr>
          <a:xfrm>
            <a:off x="4484093" y="1746503"/>
            <a:ext cx="1800200" cy="2160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>
                <a:solidFill>
                  <a:schemeClr val="tx1"/>
                </a:solidFill>
              </a:rPr>
              <a:t>Eclipse PAHO</a:t>
            </a:r>
            <a:endParaRPr lang="fr-BE" sz="1200" dirty="0">
              <a:solidFill>
                <a:schemeClr val="tx1"/>
              </a:solidFill>
            </a:endParaRPr>
          </a:p>
        </p:txBody>
      </p:sp>
      <p:sp>
        <p:nvSpPr>
          <p:cNvPr id="8" name="Ellipse 7"/>
          <p:cNvSpPr/>
          <p:nvPr/>
        </p:nvSpPr>
        <p:spPr>
          <a:xfrm>
            <a:off x="3875943" y="3611198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Phone</a:t>
            </a:r>
            <a:endParaRPr lang="fr-BE" sz="1000" dirty="0"/>
          </a:p>
        </p:txBody>
      </p:sp>
      <p:sp>
        <p:nvSpPr>
          <p:cNvPr id="9" name="Ellipse 8"/>
          <p:cNvSpPr/>
          <p:nvPr/>
        </p:nvSpPr>
        <p:spPr>
          <a:xfrm>
            <a:off x="3840051" y="3386177"/>
            <a:ext cx="1800200" cy="2160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>
                <a:solidFill>
                  <a:schemeClr val="tx1"/>
                </a:solidFill>
              </a:rPr>
              <a:t>Eclipse PAHO</a:t>
            </a:r>
            <a:endParaRPr lang="fr-BE" sz="1200" dirty="0">
              <a:solidFill>
                <a:schemeClr val="tx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030653" y="4723659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Détecteur de corps</a:t>
            </a:r>
            <a:endParaRPr lang="fr-BE" sz="1000" dirty="0"/>
          </a:p>
        </p:txBody>
      </p:sp>
      <p:sp>
        <p:nvSpPr>
          <p:cNvPr id="11" name="Ellipse 10"/>
          <p:cNvSpPr/>
          <p:nvPr/>
        </p:nvSpPr>
        <p:spPr>
          <a:xfrm>
            <a:off x="5102661" y="4507635"/>
            <a:ext cx="1800200" cy="2160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>
                <a:solidFill>
                  <a:schemeClr val="tx1"/>
                </a:solidFill>
              </a:rPr>
              <a:t>Eclipse PAHO</a:t>
            </a:r>
            <a:endParaRPr lang="fr-BE" sz="1200" dirty="0">
              <a:solidFill>
                <a:schemeClr val="tx1"/>
              </a:solidFill>
            </a:endParaRPr>
          </a:p>
        </p:txBody>
      </p:sp>
      <p:sp>
        <p:nvSpPr>
          <p:cNvPr id="12" name="Ellipse 11"/>
          <p:cNvSpPr/>
          <p:nvPr/>
        </p:nvSpPr>
        <p:spPr>
          <a:xfrm>
            <a:off x="6626371" y="2805206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err="1" smtClean="0"/>
              <a:t>SmartTV</a:t>
            </a:r>
            <a:endParaRPr lang="fr-BE" sz="1000" dirty="0"/>
          </a:p>
        </p:txBody>
      </p:sp>
      <p:sp>
        <p:nvSpPr>
          <p:cNvPr id="13" name="Ellipse 12"/>
          <p:cNvSpPr/>
          <p:nvPr/>
        </p:nvSpPr>
        <p:spPr>
          <a:xfrm>
            <a:off x="6698379" y="2589182"/>
            <a:ext cx="1800200" cy="2160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>
                <a:solidFill>
                  <a:schemeClr val="tx1"/>
                </a:solidFill>
              </a:rPr>
              <a:t>Eclipse PAHO</a:t>
            </a:r>
            <a:endParaRPr lang="fr-BE" sz="1200" dirty="0">
              <a:solidFill>
                <a:schemeClr val="tx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2805333" y="2619518"/>
            <a:ext cx="1872208" cy="2160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000" dirty="0" smtClean="0"/>
              <a:t>Lampe</a:t>
            </a:r>
            <a:endParaRPr lang="fr-BE" sz="1000" dirty="0"/>
          </a:p>
        </p:txBody>
      </p:sp>
      <p:sp>
        <p:nvSpPr>
          <p:cNvPr id="15" name="Ellipse 14"/>
          <p:cNvSpPr/>
          <p:nvPr/>
        </p:nvSpPr>
        <p:spPr>
          <a:xfrm>
            <a:off x="2757821" y="2372849"/>
            <a:ext cx="1800200" cy="21602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>
                <a:solidFill>
                  <a:schemeClr val="tx1"/>
                </a:solidFill>
              </a:rPr>
              <a:t>Eclipse PAHO</a:t>
            </a:r>
            <a:endParaRPr lang="fr-BE" sz="1200" dirty="0">
              <a:solidFill>
                <a:schemeClr val="tx1"/>
              </a:solidFill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43608" y="1628800"/>
            <a:ext cx="1080120" cy="33372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Mosquito</a:t>
            </a:r>
            <a:endParaRPr lang="fr-BE" sz="1400" dirty="0"/>
          </a:p>
        </p:txBody>
      </p:sp>
      <p:cxnSp>
        <p:nvCxnSpPr>
          <p:cNvPr id="23" name="Connecteur droit avec flèche 22"/>
          <p:cNvCxnSpPr>
            <a:stCxn id="16" idx="3"/>
            <a:endCxn id="7" idx="2"/>
          </p:cNvCxnSpPr>
          <p:nvPr/>
        </p:nvCxnSpPr>
        <p:spPr>
          <a:xfrm>
            <a:off x="2123728" y="1795664"/>
            <a:ext cx="2360365" cy="58851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stCxn id="16" idx="3"/>
            <a:endCxn id="15" idx="0"/>
          </p:cNvCxnSpPr>
          <p:nvPr/>
        </p:nvCxnSpPr>
        <p:spPr>
          <a:xfrm>
            <a:off x="2123728" y="1795664"/>
            <a:ext cx="1534193" cy="577185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en arc 29"/>
          <p:cNvCxnSpPr>
            <a:stCxn id="16" idx="2"/>
          </p:cNvCxnSpPr>
          <p:nvPr/>
        </p:nvCxnSpPr>
        <p:spPr>
          <a:xfrm rot="16200000" flipH="1">
            <a:off x="1946028" y="1600166"/>
            <a:ext cx="1531662" cy="2256383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16" idx="2"/>
            <a:endCxn id="11" idx="2"/>
          </p:cNvCxnSpPr>
          <p:nvPr/>
        </p:nvCxnSpPr>
        <p:spPr>
          <a:xfrm rot="16200000" flipH="1">
            <a:off x="2016604" y="1529590"/>
            <a:ext cx="2653120" cy="3518993"/>
          </a:xfrm>
          <a:prstGeom prst="curvedConnector2">
            <a:avLst/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45224"/>
            <a:ext cx="64807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79" y="5445224"/>
            <a:ext cx="1008113" cy="92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en arc 38"/>
          <p:cNvCxnSpPr>
            <a:stCxn id="16" idx="1"/>
            <a:endCxn id="33" idx="1"/>
          </p:cNvCxnSpPr>
          <p:nvPr/>
        </p:nvCxnSpPr>
        <p:spPr>
          <a:xfrm rot="10800000" flipV="1">
            <a:off x="683568" y="1795664"/>
            <a:ext cx="360040" cy="4117612"/>
          </a:xfrm>
          <a:prstGeom prst="curvedConnector3">
            <a:avLst>
              <a:gd name="adj1" fmla="val 163493"/>
            </a:avLst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Connecteur en arc 40"/>
          <p:cNvCxnSpPr>
            <a:stCxn id="16" idx="1"/>
            <a:endCxn id="34" idx="0"/>
          </p:cNvCxnSpPr>
          <p:nvPr/>
        </p:nvCxnSpPr>
        <p:spPr>
          <a:xfrm rot="10800000" flipH="1" flipV="1">
            <a:off x="1043608" y="1795664"/>
            <a:ext cx="1152128" cy="3649560"/>
          </a:xfrm>
          <a:prstGeom prst="curvedConnector4">
            <a:avLst>
              <a:gd name="adj1" fmla="val -19842"/>
              <a:gd name="adj2" fmla="val 52286"/>
            </a:avLst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2976471" y="1609251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/>
              <a:t>Publier</a:t>
            </a:r>
            <a:endParaRPr lang="fr-BE" sz="800" dirty="0"/>
          </a:p>
        </p:txBody>
      </p:sp>
      <p:sp>
        <p:nvSpPr>
          <p:cNvPr id="43" name="ZoneTexte 42"/>
          <p:cNvSpPr txBox="1"/>
          <p:nvPr/>
        </p:nvSpPr>
        <p:spPr>
          <a:xfrm>
            <a:off x="2685571" y="2120797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/>
              <a:t>Publier</a:t>
            </a:r>
            <a:endParaRPr lang="fr-BE" sz="800" dirty="0"/>
          </a:p>
        </p:txBody>
      </p:sp>
      <p:sp>
        <p:nvSpPr>
          <p:cNvPr id="44" name="ZoneTexte 43"/>
          <p:cNvSpPr txBox="1"/>
          <p:nvPr/>
        </p:nvSpPr>
        <p:spPr>
          <a:xfrm>
            <a:off x="2796452" y="3407200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/>
              <a:t>Publier</a:t>
            </a:r>
            <a:endParaRPr lang="fr-BE" sz="800" dirty="0"/>
          </a:p>
        </p:txBody>
      </p:sp>
      <p:sp>
        <p:nvSpPr>
          <p:cNvPr id="45" name="ZoneTexte 44"/>
          <p:cNvSpPr txBox="1"/>
          <p:nvPr/>
        </p:nvSpPr>
        <p:spPr>
          <a:xfrm>
            <a:off x="3108265" y="4253185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/>
              <a:t>Publier</a:t>
            </a:r>
            <a:endParaRPr lang="fr-BE" sz="800" dirty="0"/>
          </a:p>
        </p:txBody>
      </p:sp>
      <p:sp>
        <p:nvSpPr>
          <p:cNvPr id="46" name="ZoneTexte 45"/>
          <p:cNvSpPr txBox="1"/>
          <p:nvPr/>
        </p:nvSpPr>
        <p:spPr>
          <a:xfrm>
            <a:off x="448424" y="4415204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>
                <a:ln>
                  <a:solidFill>
                    <a:srgbClr val="FF0000"/>
                  </a:solidFill>
                </a:ln>
              </a:rPr>
              <a:t>Abonner</a:t>
            </a:r>
            <a:endParaRPr lang="fr-BE" sz="8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2151718" y="4567604"/>
            <a:ext cx="5987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smtClean="0">
                <a:ln>
                  <a:solidFill>
                    <a:srgbClr val="FF0000"/>
                  </a:solidFill>
                </a:ln>
              </a:rPr>
              <a:t>Abonner</a:t>
            </a:r>
            <a:endParaRPr lang="fr-BE" sz="800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257841" y="1418828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Broker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014053" y="1526403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</a:t>
            </a:r>
            <a:r>
              <a:rPr lang="fr-BE" sz="800" dirty="0" smtClean="0">
                <a:solidFill>
                  <a:schemeClr val="tx1"/>
                </a:solidFill>
              </a:rPr>
              <a:t>Client</a:t>
            </a:r>
            <a:endParaRPr lang="fr-BE" sz="800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412085" y="3146756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</a:t>
            </a:r>
            <a:r>
              <a:rPr lang="fr-BE" sz="800" dirty="0" smtClean="0">
                <a:solidFill>
                  <a:schemeClr val="tx1"/>
                </a:solidFill>
              </a:rPr>
              <a:t>Client</a:t>
            </a:r>
            <a:endParaRPr lang="fr-BE" sz="8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115096" y="2369328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</a:t>
            </a:r>
            <a:r>
              <a:rPr lang="fr-BE" sz="800" dirty="0" smtClean="0">
                <a:solidFill>
                  <a:schemeClr val="tx1"/>
                </a:solidFill>
              </a:rPr>
              <a:t>Client</a:t>
            </a:r>
            <a:endParaRPr lang="fr-BE" sz="8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79788" y="4284171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</a:t>
            </a:r>
            <a:r>
              <a:rPr lang="fr-BE" sz="800" dirty="0" smtClean="0">
                <a:solidFill>
                  <a:schemeClr val="tx1"/>
                </a:solidFill>
              </a:rPr>
              <a:t>Client</a:t>
            </a:r>
            <a:endParaRPr lang="fr-BE" sz="800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379008" y="2111696"/>
            <a:ext cx="721871" cy="20714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800" dirty="0">
                <a:solidFill>
                  <a:schemeClr val="tx1"/>
                </a:solidFill>
              </a:rPr>
              <a:t>MQTT </a:t>
            </a:r>
            <a:r>
              <a:rPr lang="fr-BE" sz="800" dirty="0" smtClean="0">
                <a:solidFill>
                  <a:schemeClr val="tx1"/>
                </a:solidFill>
              </a:rPr>
              <a:t>Client</a:t>
            </a:r>
            <a:endParaRPr lang="fr-BE" sz="800" dirty="0">
              <a:solidFill>
                <a:schemeClr val="tx1"/>
              </a:solidFill>
            </a:endParaRPr>
          </a:p>
        </p:txBody>
      </p:sp>
      <p:cxnSp>
        <p:nvCxnSpPr>
          <p:cNvPr id="55" name="Connecteur en arc 54"/>
          <p:cNvCxnSpPr>
            <a:stCxn id="16" idx="3"/>
            <a:endCxn id="13" idx="2"/>
          </p:cNvCxnSpPr>
          <p:nvPr/>
        </p:nvCxnSpPr>
        <p:spPr>
          <a:xfrm>
            <a:off x="2123728" y="1795664"/>
            <a:ext cx="4574651" cy="901530"/>
          </a:xfrm>
          <a:prstGeom prst="curved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6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1520" y="2636911"/>
            <a:ext cx="3168352" cy="393834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Aspects Techniques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  Projet GERAS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99368" y="2919093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183684" y="5111376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34044" y="3877118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endCxn id="7" idx="0"/>
          </p:cNvCxnSpPr>
          <p:nvPr/>
        </p:nvCxnSpPr>
        <p:spPr>
          <a:xfrm>
            <a:off x="1808731" y="3645024"/>
            <a:ext cx="0" cy="7351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Abstraction </a:t>
            </a:r>
            <a:endParaRPr lang="fr-BE" dirty="0"/>
          </a:p>
        </p:txBody>
      </p:sp>
      <p:cxnSp>
        <p:nvCxnSpPr>
          <p:cNvPr id="31" name="Connecteur droit avec flèche 30"/>
          <p:cNvCxnSpPr>
            <a:stCxn id="9" idx="2"/>
            <a:endCxn id="11" idx="2"/>
          </p:cNvCxnSpPr>
          <p:nvPr/>
        </p:nvCxnSpPr>
        <p:spPr>
          <a:xfrm flipH="1">
            <a:off x="1809463" y="2110606"/>
            <a:ext cx="15608" cy="8600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4572000" y="1804659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5" name="Accolade fermante 4"/>
          <p:cNvSpPr/>
          <p:nvPr/>
        </p:nvSpPr>
        <p:spPr>
          <a:xfrm>
            <a:off x="3542990" y="1509645"/>
            <a:ext cx="1016851" cy="141529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211960" y="2996952"/>
            <a:ext cx="46085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fr-FR" dirty="0" smtClean="0"/>
              <a:t>Définir un langage haut niveau pour capturer les scénarios intéressants</a:t>
            </a:r>
          </a:p>
          <a:p>
            <a:pPr marL="457200" indent="-457200">
              <a:buAutoNum type="arabicPeriod"/>
            </a:pPr>
            <a:endParaRPr lang="fr-FR" dirty="0"/>
          </a:p>
          <a:p>
            <a:pPr marL="457200" indent="-457200">
              <a:buAutoNum type="arabicPeriod"/>
            </a:pPr>
            <a:r>
              <a:rPr lang="fr-FR" dirty="0" smtClean="0"/>
              <a:t>Fournir une interface interopérable pour mapper ce langage avec les couches inférieures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52844" y="2570552"/>
            <a:ext cx="311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Aspects Techniques</a:t>
            </a:r>
          </a:p>
        </p:txBody>
      </p:sp>
    </p:spTree>
    <p:extLst>
      <p:ext uri="{BB962C8B-B14F-4D97-AF65-F5344CB8AC3E}">
        <p14:creationId xmlns:p14="http://schemas.microsoft.com/office/powerpoint/2010/main" val="8242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5" grpId="0" animBg="1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PROBLEMATIQUES EN </a:t>
            </a:r>
            <a:r>
              <a:rPr lang="fr-FR" noProof="0" dirty="0" err="1" smtClean="0"/>
              <a:t>IoT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2095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0200"/>
            <a:ext cx="8435280" cy="790787"/>
          </a:xfrm>
        </p:spPr>
        <p:txBody>
          <a:bodyPr/>
          <a:lstStyle/>
          <a:p>
            <a:r>
              <a:rPr lang="fr-FR" sz="3600" noProof="0" dirty="0" smtClean="0"/>
              <a:t>Démographie des personnes vieillissantes</a:t>
            </a:r>
            <a:endParaRPr lang="fr-FR" sz="36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56793"/>
            <a:ext cx="82296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Complexité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7104"/>
            <a:ext cx="8363272" cy="5058078"/>
          </a:xfrm>
        </p:spPr>
        <p:txBody>
          <a:bodyPr/>
          <a:lstStyle/>
          <a:p>
            <a:endParaRPr lang="fr-FR" noProof="0" dirty="0" smtClean="0"/>
          </a:p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" y="5226739"/>
            <a:ext cx="81841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>
                <a:solidFill>
                  <a:srgbClr val="FF0000"/>
                </a:solidFill>
              </a:rPr>
              <a:t>Comment manipuler les objets d’une manière simple </a:t>
            </a:r>
            <a:r>
              <a:rPr lang="fr-BE" sz="2800" b="1" dirty="0" smtClean="0">
                <a:solidFill>
                  <a:srgbClr val="FF0000"/>
                </a:solidFill>
              </a:rPr>
              <a:t>et facile?</a:t>
            </a:r>
            <a:endParaRPr lang="fr-BE" sz="2800" b="1" dirty="0">
              <a:solidFill>
                <a:srgbClr val="FF0000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7274404" y="1406956"/>
            <a:ext cx="1440160" cy="108012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à coins arrondis 13"/>
          <p:cNvSpPr/>
          <p:nvPr/>
        </p:nvSpPr>
        <p:spPr>
          <a:xfrm>
            <a:off x="7291380" y="2723564"/>
            <a:ext cx="1440160" cy="108012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à coins arrondis 14"/>
          <p:cNvSpPr/>
          <p:nvPr/>
        </p:nvSpPr>
        <p:spPr>
          <a:xfrm>
            <a:off x="7274404" y="4028236"/>
            <a:ext cx="1440160" cy="108012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86" y="1582526"/>
            <a:ext cx="1127396" cy="74091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36" y="2831576"/>
            <a:ext cx="864096" cy="864096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36" y="4188460"/>
            <a:ext cx="989634" cy="784535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539552" y="1700808"/>
            <a:ext cx="60486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Manipuler les </a:t>
            </a:r>
            <a:r>
              <a:rPr lang="fr-BE" dirty="0"/>
              <a:t>objets</a:t>
            </a:r>
            <a:r>
              <a:rPr lang="fr-BE" dirty="0" smtClean="0"/>
              <a:t> dans l’internet des objets est complexe  :</a:t>
            </a:r>
          </a:p>
          <a:p>
            <a:endParaRPr lang="fr-BE" dirty="0"/>
          </a:p>
          <a:p>
            <a:pPr marL="342900" indent="-342900">
              <a:buFontTx/>
              <a:buChar char="-"/>
            </a:pPr>
            <a:r>
              <a:rPr lang="fr-BE" dirty="0" smtClean="0"/>
              <a:t>Utiliser plusieurs protocoles d’application.   </a:t>
            </a:r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r>
              <a:rPr lang="fr-BE" dirty="0" smtClean="0"/>
              <a:t>Utiliser les protocoles de services .</a:t>
            </a:r>
          </a:p>
          <a:p>
            <a:pPr marL="342900" indent="-342900">
              <a:buFontTx/>
              <a:buChar char="-"/>
            </a:pPr>
            <a:endParaRPr lang="fr-BE" dirty="0"/>
          </a:p>
          <a:p>
            <a:pPr marL="342900" indent="-342900">
              <a:buFontTx/>
              <a:buChar char="-"/>
            </a:pPr>
            <a:r>
              <a:rPr lang="fr-BE" dirty="0"/>
              <a:t>Utiliser les </a:t>
            </a:r>
            <a:r>
              <a:rPr lang="fr-BE" dirty="0" smtClean="0"/>
              <a:t>protocoles d’ infrastructure.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0018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Déploiement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5" name="ZoneTexte 24"/>
          <p:cNvSpPr txBox="1"/>
          <p:nvPr/>
        </p:nvSpPr>
        <p:spPr>
          <a:xfrm>
            <a:off x="179512" y="5072172"/>
            <a:ext cx="8507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>
                <a:solidFill>
                  <a:srgbClr val="FF0000"/>
                </a:solidFill>
              </a:rPr>
              <a:t>Comment assurer la manipulation des différents objets hétérogènes dans une seule plate-forme ?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55576" y="1772816"/>
            <a:ext cx="76801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Laisser </a:t>
            </a:r>
            <a:r>
              <a:rPr lang="fr-BE" b="1" dirty="0" smtClean="0"/>
              <a:t>la liberté </a:t>
            </a:r>
            <a:r>
              <a:rPr lang="fr-BE" dirty="0" smtClean="0"/>
              <a:t>aux utilisateurs de choisir leurs objets par rapport: </a:t>
            </a:r>
          </a:p>
          <a:p>
            <a:endParaRPr lang="fr-BE" dirty="0"/>
          </a:p>
          <a:p>
            <a:pPr marL="342900" indent="-342900">
              <a:buFontTx/>
              <a:buChar char="-"/>
            </a:pPr>
            <a:r>
              <a:rPr lang="fr-BE" b="1" dirty="0" smtClean="0"/>
              <a:t>Au coût </a:t>
            </a:r>
            <a:r>
              <a:rPr lang="fr-BE" dirty="0" smtClean="0"/>
              <a:t>: certains objets remplissent la</a:t>
            </a:r>
            <a:r>
              <a:rPr lang="fr-BE" i="1" dirty="0" smtClean="0"/>
              <a:t> </a:t>
            </a:r>
            <a:r>
              <a:rPr lang="fr-BE" dirty="0" smtClean="0"/>
              <a:t>fonction qui nous intéresse, sans devoir acheter un objet cher.</a:t>
            </a:r>
            <a:endParaRPr lang="fr-BE" dirty="0"/>
          </a:p>
          <a:p>
            <a:pPr marL="342900" indent="-342900">
              <a:buFontTx/>
              <a:buChar char="-"/>
            </a:pPr>
            <a:endParaRPr lang="fr-BE" dirty="0" smtClean="0"/>
          </a:p>
          <a:p>
            <a:pPr marL="342900" indent="-342900">
              <a:buFontTx/>
              <a:buChar char="-"/>
            </a:pPr>
            <a:endParaRPr lang="fr-BE" dirty="0"/>
          </a:p>
          <a:p>
            <a:pPr marL="342900" indent="-342900">
              <a:buFontTx/>
              <a:buChar char="-"/>
            </a:pPr>
            <a:r>
              <a:rPr lang="fr-BE" b="1" dirty="0" smtClean="0"/>
              <a:t>À la disponibilité </a:t>
            </a:r>
            <a:r>
              <a:rPr lang="fr-BE" dirty="0" smtClean="0"/>
              <a:t>: certains objets peuvent ne pas être disponibles dans une techno donnée, et on veut être libre de changer.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7212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Adapter au contexte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7104"/>
            <a:ext cx="8363272" cy="5058078"/>
          </a:xfrm>
        </p:spPr>
        <p:txBody>
          <a:bodyPr/>
          <a:lstStyle/>
          <a:p>
            <a:endParaRPr lang="fr-FR" noProof="0" dirty="0" smtClean="0"/>
          </a:p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251520" y="5568269"/>
            <a:ext cx="8435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>
                <a:solidFill>
                  <a:srgbClr val="FF0000"/>
                </a:solidFill>
              </a:rPr>
              <a:t>Comment adapter les fonctionnalités de notre DSL selon le contexte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57200" y="1521220"/>
            <a:ext cx="8229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Localisation</a:t>
            </a:r>
            <a:r>
              <a:rPr lang="en-US" dirty="0" smtClean="0"/>
              <a:t>: </a:t>
            </a:r>
            <a:r>
              <a:rPr lang="fr-BE" dirty="0" smtClean="0"/>
              <a:t>la personne est-elle </a:t>
            </a:r>
            <a:r>
              <a:rPr lang="fr-BE" dirty="0"/>
              <a:t>à la maison?</a:t>
            </a:r>
          </a:p>
          <a:p>
            <a:r>
              <a:rPr lang="fr-BE" dirty="0" smtClean="0"/>
              <a:t>     Si </a:t>
            </a:r>
            <a:r>
              <a:rPr lang="fr-BE" dirty="0"/>
              <a:t>oui, où </a:t>
            </a:r>
            <a:r>
              <a:rPr lang="fr-BE" dirty="0" smtClean="0"/>
              <a:t>est-elle? </a:t>
            </a:r>
            <a:r>
              <a:rPr lang="fr-BE" dirty="0"/>
              <a:t>Chambre à coucher, salle de bains, cuisine, </a:t>
            </a:r>
            <a:r>
              <a:rPr lang="fr-BE" dirty="0" smtClean="0"/>
              <a:t>  </a:t>
            </a:r>
          </a:p>
          <a:p>
            <a:r>
              <a:rPr lang="fr-BE" dirty="0"/>
              <a:t> </a:t>
            </a:r>
            <a:r>
              <a:rPr lang="fr-BE" dirty="0" smtClean="0"/>
              <a:t>     toilette ?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b="1" dirty="0" smtClean="0"/>
              <a:t>Activité</a:t>
            </a:r>
            <a:r>
              <a:rPr lang="en-US" dirty="0" smtClean="0"/>
              <a:t>: </a:t>
            </a:r>
            <a:r>
              <a:rPr lang="fr-BE" dirty="0"/>
              <a:t>Qu'est ce qu'elle </a:t>
            </a:r>
            <a:r>
              <a:rPr lang="fr-BE" dirty="0" smtClean="0"/>
              <a:t>fait ?  Quelle </a:t>
            </a:r>
            <a:r>
              <a:rPr lang="fr-BE" dirty="0"/>
              <a:t>est </a:t>
            </a:r>
            <a:r>
              <a:rPr lang="fr-BE" dirty="0" smtClean="0"/>
              <a:t>l’activité </a:t>
            </a:r>
            <a:r>
              <a:rPr lang="fr-BE" dirty="0"/>
              <a:t>actuelle</a:t>
            </a:r>
            <a:r>
              <a:rPr lang="fr-BE" dirty="0" smtClean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Temps</a:t>
            </a:r>
            <a:r>
              <a:rPr lang="en-US" dirty="0" smtClean="0"/>
              <a:t>: </a:t>
            </a:r>
            <a:r>
              <a:rPr lang="fr-BE" dirty="0"/>
              <a:t>Quelle heure est-il maintenant? Matin, après-midi, soir</a:t>
            </a:r>
            <a:r>
              <a:rPr lang="fr-BE" dirty="0" smtClean="0"/>
              <a:t>,</a:t>
            </a:r>
          </a:p>
          <a:p>
            <a:r>
              <a:rPr lang="fr-BE" dirty="0"/>
              <a:t> </a:t>
            </a:r>
            <a:r>
              <a:rPr lang="fr-BE" dirty="0" smtClean="0"/>
              <a:t>     minuit ?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Profile d’utilisateur</a:t>
            </a:r>
            <a:r>
              <a:rPr lang="en-US" dirty="0" smtClean="0"/>
              <a:t>: </a:t>
            </a:r>
            <a:r>
              <a:rPr lang="fr-BE" dirty="0" smtClean="0"/>
              <a:t>état </a:t>
            </a:r>
            <a:r>
              <a:rPr lang="fr-BE" dirty="0"/>
              <a:t>de la santé, </a:t>
            </a:r>
            <a:r>
              <a:rPr lang="fr-BE" dirty="0" smtClean="0"/>
              <a:t>les capacités</a:t>
            </a:r>
            <a:r>
              <a:rPr lang="fr-BE" dirty="0"/>
              <a:t>, le profil </a:t>
            </a:r>
            <a:r>
              <a:rPr lang="fr-BE" dirty="0" smtClean="0"/>
              <a:t>d'intérêt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US" b="1" dirty="0" smtClean="0"/>
              <a:t>rofile </a:t>
            </a:r>
            <a:r>
              <a:rPr lang="en-US" b="1" dirty="0"/>
              <a:t>de périphérique </a:t>
            </a:r>
            <a:r>
              <a:rPr lang="en-US" dirty="0" smtClean="0"/>
              <a:t>: </a:t>
            </a:r>
            <a:r>
              <a:rPr lang="fr-BE" dirty="0"/>
              <a:t>la capacité de </a:t>
            </a:r>
            <a:r>
              <a:rPr lang="fr-BE" dirty="0" smtClean="0"/>
              <a:t>périphérique, fonctionne </a:t>
            </a:r>
            <a:r>
              <a:rPr lang="fr-BE" dirty="0"/>
              <a:t>ou non?</a:t>
            </a:r>
          </a:p>
        </p:txBody>
      </p:sp>
    </p:spTree>
    <p:extLst>
      <p:ext uri="{BB962C8B-B14F-4D97-AF65-F5344CB8AC3E}">
        <p14:creationId xmlns:p14="http://schemas.microsoft.com/office/powerpoint/2010/main" val="17275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PROPOSITION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439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136442" y="1324323"/>
            <a:ext cx="8771306" cy="3352882"/>
            <a:chOff x="136442" y="1324322"/>
            <a:chExt cx="8771306" cy="3422135"/>
          </a:xfrm>
        </p:grpSpPr>
        <p:sp>
          <p:nvSpPr>
            <p:cNvPr id="6" name="Rectangle à coins arrondis 5"/>
            <p:cNvSpPr/>
            <p:nvPr/>
          </p:nvSpPr>
          <p:spPr>
            <a:xfrm>
              <a:off x="136442" y="1324322"/>
              <a:ext cx="8771306" cy="342213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BE"/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683568" y="4257928"/>
              <a:ext cx="22747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dirty="0" err="1" smtClean="0"/>
                <a:t>Geras</a:t>
              </a:r>
              <a:r>
                <a:rPr lang="fr-BE" dirty="0" smtClean="0"/>
                <a:t> Framework</a:t>
              </a:r>
              <a:endParaRPr lang="fr-BE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Architecture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4540452" y="1645884"/>
            <a:ext cx="3960440" cy="11521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DSML</a:t>
            </a:r>
            <a:endParaRPr lang="fr-BE" dirty="0"/>
          </a:p>
        </p:txBody>
      </p:sp>
      <p:sp>
        <p:nvSpPr>
          <p:cNvPr id="9" name="Organigramme : Disque magnétique 8"/>
          <p:cNvSpPr/>
          <p:nvPr/>
        </p:nvSpPr>
        <p:spPr>
          <a:xfrm>
            <a:off x="2572150" y="1993160"/>
            <a:ext cx="1296144" cy="1008112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Aspect </a:t>
            </a:r>
            <a:r>
              <a:rPr lang="fr-BE" dirty="0"/>
              <a:t>contextuel</a:t>
            </a:r>
          </a:p>
        </p:txBody>
      </p:sp>
      <p:sp>
        <p:nvSpPr>
          <p:cNvPr id="10" name="Organigramme : Disque magnétique 9"/>
          <p:cNvSpPr/>
          <p:nvPr/>
        </p:nvSpPr>
        <p:spPr>
          <a:xfrm>
            <a:off x="417030" y="1406936"/>
            <a:ext cx="1512168" cy="648072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Profil d’utilisateur</a:t>
            </a:r>
            <a:endParaRPr lang="fr-BE" sz="1400" dirty="0"/>
          </a:p>
        </p:txBody>
      </p:sp>
      <p:sp>
        <p:nvSpPr>
          <p:cNvPr id="13" name="Organigramme : Disque magnétique 12"/>
          <p:cNvSpPr/>
          <p:nvPr/>
        </p:nvSpPr>
        <p:spPr>
          <a:xfrm>
            <a:off x="411910" y="2179096"/>
            <a:ext cx="1512168" cy="648072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/>
              <a:t>Profil de </a:t>
            </a:r>
            <a:r>
              <a:rPr lang="fr-BE" sz="1600" dirty="0" err="1" smtClean="0"/>
              <a:t>Device</a:t>
            </a:r>
            <a:endParaRPr lang="fr-BE" sz="1600" dirty="0"/>
          </a:p>
        </p:txBody>
      </p:sp>
      <p:sp>
        <p:nvSpPr>
          <p:cNvPr id="14" name="Organigramme : Disque magnétique 13"/>
          <p:cNvSpPr/>
          <p:nvPr/>
        </p:nvSpPr>
        <p:spPr>
          <a:xfrm>
            <a:off x="401750" y="2951256"/>
            <a:ext cx="1512168" cy="648072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/>
              <a:t>Environnement</a:t>
            </a:r>
            <a:endParaRPr lang="fr-BE" sz="1600" dirty="0"/>
          </a:p>
        </p:txBody>
      </p:sp>
      <p:cxnSp>
        <p:nvCxnSpPr>
          <p:cNvPr id="16" name="Connecteur droit 15"/>
          <p:cNvCxnSpPr>
            <a:stCxn id="10" idx="4"/>
            <a:endCxn id="10" idx="4"/>
          </p:cNvCxnSpPr>
          <p:nvPr/>
        </p:nvCxnSpPr>
        <p:spPr>
          <a:xfrm>
            <a:off x="1929198" y="173097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>
            <a:stCxn id="10" idx="4"/>
            <a:endCxn id="9" idx="1"/>
          </p:cNvCxnSpPr>
          <p:nvPr/>
        </p:nvCxnSpPr>
        <p:spPr>
          <a:xfrm>
            <a:off x="1929198" y="1730972"/>
            <a:ext cx="1291024" cy="26218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22"/>
          <p:cNvCxnSpPr>
            <a:stCxn id="13" idx="4"/>
            <a:endCxn id="9" idx="2"/>
          </p:cNvCxnSpPr>
          <p:nvPr/>
        </p:nvCxnSpPr>
        <p:spPr>
          <a:xfrm flipV="1">
            <a:off x="1924078" y="2497216"/>
            <a:ext cx="648072" cy="59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en angle 28"/>
          <p:cNvCxnSpPr>
            <a:stCxn id="14" idx="4"/>
            <a:endCxn id="9" idx="3"/>
          </p:cNvCxnSpPr>
          <p:nvPr/>
        </p:nvCxnSpPr>
        <p:spPr>
          <a:xfrm flipV="1">
            <a:off x="1913918" y="3001272"/>
            <a:ext cx="1306304" cy="2740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4499992" y="3382268"/>
            <a:ext cx="3888432" cy="64807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Wrapper</a:t>
            </a:r>
            <a:endParaRPr lang="fr-BE" dirty="0"/>
          </a:p>
        </p:txBody>
      </p:sp>
      <p:sp>
        <p:nvSpPr>
          <p:cNvPr id="31" name="Rectangle à coins arrondis 30"/>
          <p:cNvSpPr/>
          <p:nvPr/>
        </p:nvSpPr>
        <p:spPr>
          <a:xfrm>
            <a:off x="3839384" y="4815696"/>
            <a:ext cx="1152128" cy="16561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Rectangle à coins arrondis 33"/>
          <p:cNvSpPr/>
          <p:nvPr/>
        </p:nvSpPr>
        <p:spPr>
          <a:xfrm>
            <a:off x="3895708" y="4995716"/>
            <a:ext cx="103948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API 1</a:t>
            </a:r>
            <a:endParaRPr lang="fr-BE" dirty="0"/>
          </a:p>
        </p:txBody>
      </p:sp>
      <p:sp>
        <p:nvSpPr>
          <p:cNvPr id="36" name="Rectangle à coins arrondis 35"/>
          <p:cNvSpPr/>
          <p:nvPr/>
        </p:nvSpPr>
        <p:spPr>
          <a:xfrm>
            <a:off x="3895708" y="6021536"/>
            <a:ext cx="1039480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Device1</a:t>
            </a:r>
            <a:endParaRPr lang="fr-BE" dirty="0"/>
          </a:p>
        </p:txBody>
      </p:sp>
      <p:cxnSp>
        <p:nvCxnSpPr>
          <p:cNvPr id="38" name="Connecteur droit avec flèche 37"/>
          <p:cNvCxnSpPr>
            <a:stCxn id="34" idx="2"/>
            <a:endCxn id="36" idx="0"/>
          </p:cNvCxnSpPr>
          <p:nvPr/>
        </p:nvCxnSpPr>
        <p:spPr>
          <a:xfrm>
            <a:off x="4415448" y="5283748"/>
            <a:ext cx="0" cy="737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ZoneTexte 38"/>
          <p:cNvSpPr txBox="1"/>
          <p:nvPr/>
        </p:nvSpPr>
        <p:spPr>
          <a:xfrm>
            <a:off x="3203790" y="5502527"/>
            <a:ext cx="138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dirty="0" smtClean="0"/>
              <a:t>Protocole1</a:t>
            </a:r>
            <a:endParaRPr lang="fr-BE" sz="1800" dirty="0"/>
          </a:p>
        </p:txBody>
      </p:sp>
      <p:sp>
        <p:nvSpPr>
          <p:cNvPr id="40" name="Double flèche verticale 39"/>
          <p:cNvSpPr/>
          <p:nvPr/>
        </p:nvSpPr>
        <p:spPr>
          <a:xfrm flipH="1">
            <a:off x="6439088" y="2813025"/>
            <a:ext cx="139898" cy="543718"/>
          </a:xfrm>
          <a:prstGeom prst="up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1" name="Rectangle à coins arrondis 40"/>
          <p:cNvSpPr/>
          <p:nvPr/>
        </p:nvSpPr>
        <p:spPr>
          <a:xfrm>
            <a:off x="7811944" y="4754736"/>
            <a:ext cx="1152128" cy="16561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2" name="Rectangle à coins arrondis 41"/>
          <p:cNvSpPr/>
          <p:nvPr/>
        </p:nvSpPr>
        <p:spPr>
          <a:xfrm>
            <a:off x="7868268" y="4934756"/>
            <a:ext cx="103948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API 3</a:t>
            </a:r>
            <a:endParaRPr lang="fr-BE" dirty="0"/>
          </a:p>
        </p:txBody>
      </p:sp>
      <p:sp>
        <p:nvSpPr>
          <p:cNvPr id="43" name="Rectangle à coins arrondis 42"/>
          <p:cNvSpPr/>
          <p:nvPr/>
        </p:nvSpPr>
        <p:spPr>
          <a:xfrm>
            <a:off x="7868268" y="5960576"/>
            <a:ext cx="1039480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Device3</a:t>
            </a:r>
            <a:endParaRPr lang="fr-BE" dirty="0"/>
          </a:p>
        </p:txBody>
      </p:sp>
      <p:cxnSp>
        <p:nvCxnSpPr>
          <p:cNvPr id="44" name="Connecteur droit avec flèche 43"/>
          <p:cNvCxnSpPr>
            <a:stCxn id="42" idx="2"/>
            <a:endCxn id="43" idx="0"/>
          </p:cNvCxnSpPr>
          <p:nvPr/>
        </p:nvCxnSpPr>
        <p:spPr>
          <a:xfrm>
            <a:off x="8388008" y="5222788"/>
            <a:ext cx="0" cy="737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ZoneTexte 44"/>
          <p:cNvSpPr txBox="1"/>
          <p:nvPr/>
        </p:nvSpPr>
        <p:spPr>
          <a:xfrm>
            <a:off x="7176350" y="5441567"/>
            <a:ext cx="142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dirty="0" smtClean="0"/>
              <a:t>Protocole3</a:t>
            </a:r>
            <a:endParaRPr lang="fr-BE" sz="1800" dirty="0"/>
          </a:p>
        </p:txBody>
      </p:sp>
      <p:sp>
        <p:nvSpPr>
          <p:cNvPr id="46" name="Rectangle à coins arrondis 45"/>
          <p:cNvSpPr/>
          <p:nvPr/>
        </p:nvSpPr>
        <p:spPr>
          <a:xfrm>
            <a:off x="5830744" y="4785216"/>
            <a:ext cx="1152128" cy="16561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7" name="Rectangle à coins arrondis 46"/>
          <p:cNvSpPr/>
          <p:nvPr/>
        </p:nvSpPr>
        <p:spPr>
          <a:xfrm>
            <a:off x="5887068" y="4965236"/>
            <a:ext cx="1039480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API 2</a:t>
            </a:r>
            <a:endParaRPr lang="fr-BE" dirty="0"/>
          </a:p>
        </p:txBody>
      </p:sp>
      <p:sp>
        <p:nvSpPr>
          <p:cNvPr id="48" name="Rectangle à coins arrondis 47"/>
          <p:cNvSpPr/>
          <p:nvPr/>
        </p:nvSpPr>
        <p:spPr>
          <a:xfrm>
            <a:off x="5887068" y="5991056"/>
            <a:ext cx="1039480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Device2</a:t>
            </a:r>
            <a:endParaRPr lang="fr-BE" dirty="0"/>
          </a:p>
        </p:txBody>
      </p:sp>
      <p:cxnSp>
        <p:nvCxnSpPr>
          <p:cNvPr id="49" name="Connecteur droit avec flèche 48"/>
          <p:cNvCxnSpPr>
            <a:stCxn id="47" idx="2"/>
            <a:endCxn id="48" idx="0"/>
          </p:cNvCxnSpPr>
          <p:nvPr/>
        </p:nvCxnSpPr>
        <p:spPr>
          <a:xfrm>
            <a:off x="6406808" y="5253268"/>
            <a:ext cx="0" cy="737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ZoneTexte 49"/>
          <p:cNvSpPr txBox="1"/>
          <p:nvPr/>
        </p:nvSpPr>
        <p:spPr>
          <a:xfrm>
            <a:off x="5195150" y="5472047"/>
            <a:ext cx="138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dirty="0" smtClean="0"/>
              <a:t>Protocole2</a:t>
            </a:r>
            <a:endParaRPr lang="fr-BE" sz="1800" dirty="0"/>
          </a:p>
        </p:txBody>
      </p:sp>
      <p:cxnSp>
        <p:nvCxnSpPr>
          <p:cNvPr id="52" name="Connecteur droit avec flèche 51"/>
          <p:cNvCxnSpPr/>
          <p:nvPr/>
        </p:nvCxnSpPr>
        <p:spPr>
          <a:xfrm flipV="1">
            <a:off x="4690973" y="4379421"/>
            <a:ext cx="488430" cy="328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4380649" y="4219214"/>
            <a:ext cx="488430" cy="30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 flipV="1">
            <a:off x="7968426" y="4144394"/>
            <a:ext cx="419582" cy="399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>
            <a:off x="7658102" y="4233315"/>
            <a:ext cx="442290" cy="4025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6578986" y="4192960"/>
            <a:ext cx="0" cy="524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291370" y="4195179"/>
            <a:ext cx="17016" cy="521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Double flèche horizontale 2"/>
          <p:cNvSpPr/>
          <p:nvPr/>
        </p:nvSpPr>
        <p:spPr>
          <a:xfrm>
            <a:off x="3868294" y="2441596"/>
            <a:ext cx="667038" cy="185795"/>
          </a:xfrm>
          <a:prstGeom prst="left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288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Meta-Model </a:t>
            </a:r>
            <a:r>
              <a:rPr lang="en-US" dirty="0" smtClean="0"/>
              <a:t>GERAS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3500"/>
            <a:ext cx="8496944" cy="46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4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Meta-Model (Aspect </a:t>
            </a:r>
            <a:r>
              <a:rPr lang="en-US" dirty="0" err="1"/>
              <a:t>probléme</a:t>
            </a:r>
            <a:r>
              <a:rPr lang="en-US" dirty="0"/>
              <a:t>)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2775"/>
            <a:ext cx="8657088" cy="485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1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310200"/>
            <a:ext cx="8363272" cy="790787"/>
          </a:xfrm>
        </p:spPr>
        <p:txBody>
          <a:bodyPr/>
          <a:lstStyle/>
          <a:p>
            <a:r>
              <a:rPr lang="en-US" dirty="0" smtClean="0"/>
              <a:t>Meta-Model (Aspect technique)</a:t>
            </a:r>
            <a:r>
              <a:rPr lang="en-US" dirty="0"/>
              <a:t/>
            </a:r>
            <a:br>
              <a:rPr lang="en-US" dirty="0"/>
            </a:b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56792"/>
            <a:ext cx="856895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Scénario de Téléphone</a:t>
            </a:r>
            <a:endParaRPr lang="fr-FR" noProof="0" dirty="0"/>
          </a:p>
        </p:txBody>
      </p:sp>
      <p:pic>
        <p:nvPicPr>
          <p:cNvPr id="4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0" y="1316380"/>
            <a:ext cx="7606720" cy="506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Notre DSL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BE" dirty="0" smtClean="0"/>
              <a:t>Déclarer des types d’objets</a:t>
            </a:r>
          </a:p>
          <a:p>
            <a:pPr marL="514350" indent="-514350">
              <a:buFont typeface="+mj-lt"/>
              <a:buAutoNum type="arabicPeriod"/>
            </a:pPr>
            <a:endParaRPr lang="fr-BE" dirty="0"/>
          </a:p>
          <a:p>
            <a:pPr marL="514350" indent="-514350">
              <a:buFont typeface="+mj-lt"/>
              <a:buAutoNum type="arabicPeriod"/>
            </a:pPr>
            <a:r>
              <a:rPr lang="fr-BE" dirty="0" smtClean="0"/>
              <a:t>Spécifier les liens entre objets</a:t>
            </a:r>
          </a:p>
          <a:p>
            <a:pPr marL="514350" indent="-514350">
              <a:buFont typeface="+mj-lt"/>
              <a:buAutoNum type="arabicPeriod"/>
            </a:pPr>
            <a:endParaRPr lang="fr-BE" dirty="0"/>
          </a:p>
          <a:p>
            <a:pPr marL="514350" indent="-514350">
              <a:buFont typeface="+mj-lt"/>
              <a:buAutoNum type="arabicPeriod"/>
            </a:pPr>
            <a:r>
              <a:rPr lang="fr-BE" dirty="0" smtClean="0"/>
              <a:t>Capturer les décisions business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33190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1" y="310200"/>
            <a:ext cx="8964489" cy="790787"/>
          </a:xfrm>
        </p:spPr>
        <p:txBody>
          <a:bodyPr/>
          <a:lstStyle/>
          <a:p>
            <a:r>
              <a:rPr lang="fr-FR" sz="3600" noProof="0" dirty="0" smtClean="0"/>
              <a:t>Défis sociétaux</a:t>
            </a:r>
            <a:endParaRPr lang="fr-FR" sz="3600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38630" y="1675549"/>
            <a:ext cx="8846250" cy="384168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Char char="-"/>
            </a:pPr>
            <a:r>
              <a:rPr lang="en-US" dirty="0" err="1" smtClean="0">
                <a:solidFill>
                  <a:schemeClr val="tx1"/>
                </a:solidFill>
              </a:rPr>
              <a:t>Déséquilibre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démographique.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fr-BE" dirty="0" smtClean="0">
                <a:solidFill>
                  <a:schemeClr val="tx1"/>
                </a:solidFill>
              </a:rPr>
              <a:t>Augmentation des </a:t>
            </a:r>
            <a:r>
              <a:rPr lang="fr-BE" dirty="0">
                <a:solidFill>
                  <a:schemeClr val="tx1"/>
                </a:solidFill>
              </a:rPr>
              <a:t>maladies </a:t>
            </a:r>
            <a:r>
              <a:rPr lang="fr-BE" dirty="0" smtClean="0">
                <a:solidFill>
                  <a:schemeClr val="tx1"/>
                </a:solidFill>
              </a:rPr>
              <a:t>liées à cette catégorie. </a:t>
            </a:r>
          </a:p>
          <a:p>
            <a:pPr marL="457200" indent="-457200">
              <a:buFontTx/>
              <a:buChar char="-"/>
            </a:pPr>
            <a:endParaRPr lang="fr-BE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fr-BE" dirty="0" smtClean="0">
                <a:solidFill>
                  <a:schemeClr val="tx1"/>
                </a:solidFill>
              </a:rPr>
              <a:t>Réduction du montant du soutien .</a:t>
            </a:r>
          </a:p>
          <a:p>
            <a:r>
              <a:rPr lang="en-US" sz="1200" dirty="0" smtClean="0"/>
              <a:t>                                                 											</a:t>
            </a:r>
            <a:endParaRPr lang="en-US" sz="1200" dirty="0"/>
          </a:p>
        </p:txBody>
      </p:sp>
      <p:sp>
        <p:nvSpPr>
          <p:cNvPr id="6" name="TextBox 3"/>
          <p:cNvSpPr txBox="1"/>
          <p:nvPr/>
        </p:nvSpPr>
        <p:spPr>
          <a:xfrm>
            <a:off x="6507258" y="6111592"/>
            <a:ext cx="2440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Joseph Rafferty et al., 2013</a:t>
            </a:r>
          </a:p>
        </p:txBody>
      </p:sp>
    </p:spTree>
    <p:extLst>
      <p:ext uri="{BB962C8B-B14F-4D97-AF65-F5344CB8AC3E}">
        <p14:creationId xmlns:p14="http://schemas.microsoft.com/office/powerpoint/2010/main" val="37445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10200"/>
            <a:ext cx="8867328" cy="790787"/>
          </a:xfrm>
        </p:spPr>
        <p:txBody>
          <a:bodyPr/>
          <a:lstStyle/>
          <a:p>
            <a:r>
              <a:rPr lang="fr-FR" noProof="0" dirty="0" smtClean="0"/>
              <a:t>DSL : Déclarer des objets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" y="1340768"/>
            <a:ext cx="3587718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enumeration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Volume {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V3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Phone{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receiveCall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ring(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volume:Volume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(volume: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pickedUp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on()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off()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timeout()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declareIncident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msg:</a:t>
            </a:r>
            <a:r>
              <a:rPr lang="fr-FR" sz="105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isPresent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gateway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Central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4125"/>
            <a:ext cx="5192361" cy="3456384"/>
          </a:xfrm>
        </p:spPr>
      </p:pic>
    </p:spTree>
    <p:extLst>
      <p:ext uri="{BB962C8B-B14F-4D97-AF65-F5344CB8AC3E}">
        <p14:creationId xmlns:p14="http://schemas.microsoft.com/office/powerpoint/2010/main" val="372899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310200"/>
            <a:ext cx="8712968" cy="790787"/>
          </a:xfrm>
        </p:spPr>
        <p:txBody>
          <a:bodyPr/>
          <a:lstStyle/>
          <a:p>
            <a:r>
              <a:rPr lang="fr-FR" dirty="0"/>
              <a:t>DSL : Relier des objets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6565" y="1988840"/>
            <a:ext cx="3153307" cy="4176464"/>
          </a:xfrm>
        </p:spPr>
        <p:txBody>
          <a:bodyPr/>
          <a:lstStyle/>
          <a:p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MyHome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Central</a:t>
            </a: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: Phone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noProof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050" b="1" noProof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916832"/>
            <a:ext cx="3311450" cy="133927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716016" y="2065172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 smtClean="0"/>
              <a:t>RoomBulb</a:t>
            </a:r>
            <a:endParaRPr lang="fr-BE" sz="14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567" y="3899809"/>
            <a:ext cx="3168352" cy="112189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824487" y="3899809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 err="1" smtClean="0"/>
              <a:t>IpPhone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361989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10200"/>
            <a:ext cx="8722188" cy="790787"/>
          </a:xfrm>
        </p:spPr>
        <p:txBody>
          <a:bodyPr/>
          <a:lstStyle/>
          <a:p>
            <a:r>
              <a:rPr lang="fr-FR" noProof="0" dirty="0" smtClean="0"/>
              <a:t>DSL : Définir des comportements</a:t>
            </a:r>
            <a:endParaRPr lang="fr-FR" sz="4400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40768"/>
            <a:ext cx="3744416" cy="5105592"/>
          </a:xfrm>
        </p:spPr>
        <p:txBody>
          <a:bodyPr/>
          <a:lstStyle/>
          <a:p>
            <a:r>
              <a:rPr lang="fr-FR" sz="1050" noProof="0" dirty="0" smtClean="0"/>
              <a:t> </a:t>
            </a:r>
            <a:endParaRPr lang="fr-FR" sz="1050" b="1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WaitBeforeBlink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ipPhone.ring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 ;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BlinkAndWait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LightBulb.blink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|| 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(120))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PickedUpQuick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ipPhone.pickedUp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LightBulb.off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noProof="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NotPickedUpAfterBlinking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db.declareIncident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predefinedAlert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||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bodydetector.detect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|| 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noProof="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(60)</a:t>
            </a:r>
          </a:p>
          <a:p>
            <a:r>
              <a:rPr lang="fr-FR" sz="1050" noProof="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noProof="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27984" y="5292540"/>
            <a:ext cx="4545724" cy="8727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and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bodydetector.present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55009"/>
            <a:ext cx="4824536" cy="32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SOLUTIONS EXISTANTES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1787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err="1" smtClean="0"/>
              <a:t>ThingML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84784"/>
            <a:ext cx="3175000" cy="195136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5536" y="1556792"/>
            <a:ext cx="5103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 smtClean="0"/>
              <a:t>ThingML</a:t>
            </a:r>
            <a:r>
              <a:rPr lang="fr-BE" dirty="0" smtClean="0"/>
              <a:t> est un langage de modélisation pour les systèmes embarqués et distribués.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457200" y="4097863"/>
            <a:ext cx="8075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BE" dirty="0" smtClean="0"/>
              <a:t>Contient </a:t>
            </a:r>
            <a:r>
              <a:rPr lang="fr-BE" dirty="0"/>
              <a:t>un ensemble </a:t>
            </a:r>
            <a:r>
              <a:rPr lang="fr-BE" dirty="0" smtClean="0"/>
              <a:t>de </a:t>
            </a:r>
            <a:r>
              <a:rPr lang="fr-BE" dirty="0"/>
              <a:t>générateurs de code pour compiler </a:t>
            </a:r>
            <a:r>
              <a:rPr lang="fr-BE" dirty="0" smtClean="0"/>
              <a:t> </a:t>
            </a:r>
          </a:p>
          <a:p>
            <a:r>
              <a:rPr lang="fr-BE" dirty="0" smtClean="0"/>
              <a:t>      </a:t>
            </a:r>
            <a:r>
              <a:rPr lang="fr-BE" dirty="0" err="1" smtClean="0"/>
              <a:t>ThingML</a:t>
            </a:r>
            <a:r>
              <a:rPr lang="fr-BE" dirty="0" smtClean="0"/>
              <a:t> </a:t>
            </a:r>
            <a:r>
              <a:rPr lang="fr-BE" dirty="0"/>
              <a:t>à C, Java et JavaScript. 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95536" y="2774424"/>
            <a:ext cx="4834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Dédier aux capteurs de </a:t>
            </a:r>
          </a:p>
          <a:p>
            <a:pPr marL="342900" indent="-342900">
              <a:buFontTx/>
              <a:buChar char="-"/>
            </a:pPr>
            <a:r>
              <a:rPr lang="fr-BE" dirty="0"/>
              <a:t>R</a:t>
            </a:r>
            <a:r>
              <a:rPr lang="fr-BE" dirty="0" smtClean="0"/>
              <a:t>essources limitées.</a:t>
            </a:r>
          </a:p>
          <a:p>
            <a:pPr marL="342900" indent="-342900">
              <a:buFontTx/>
              <a:buChar char="-"/>
            </a:pPr>
            <a:r>
              <a:rPr lang="fr-BE" dirty="0" smtClean="0"/>
              <a:t>Faible puissance.</a:t>
            </a:r>
          </a:p>
          <a:p>
            <a:endParaRPr lang="fr-BE" dirty="0"/>
          </a:p>
        </p:txBody>
      </p:sp>
      <p:sp>
        <p:nvSpPr>
          <p:cNvPr id="10" name="ZoneTexte 9"/>
          <p:cNvSpPr txBox="1"/>
          <p:nvPr/>
        </p:nvSpPr>
        <p:spPr>
          <a:xfrm>
            <a:off x="6102694" y="6294520"/>
            <a:ext cx="3249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b="1" i="1" dirty="0">
                <a:latin typeface="Courier" pitchFamily="49" charset="0"/>
              </a:rPr>
              <a:t>http://www.thingml.org/</a:t>
            </a:r>
          </a:p>
        </p:txBody>
      </p:sp>
    </p:spTree>
    <p:extLst>
      <p:ext uri="{BB962C8B-B14F-4D97-AF65-F5344CB8AC3E}">
        <p14:creationId xmlns:p14="http://schemas.microsoft.com/office/powerpoint/2010/main" val="248968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Composant de </a:t>
            </a:r>
            <a:r>
              <a:rPr lang="fr-FR" dirty="0" err="1" smtClean="0"/>
              <a:t>ThingML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3" y="1336509"/>
            <a:ext cx="6192689" cy="5058078"/>
          </a:xfrm>
        </p:spPr>
        <p:txBody>
          <a:bodyPr/>
          <a:lstStyle/>
          <a:p>
            <a:pPr marL="514350" indent="-514350">
              <a:buClr>
                <a:srgbClr val="00B050"/>
              </a:buClr>
              <a:buFont typeface="+mj-lt"/>
              <a:buAutoNum type="arabicPeriod"/>
            </a:pPr>
            <a:r>
              <a:rPr lang="fr-FR" b="1" dirty="0" smtClean="0">
                <a:solidFill>
                  <a:srgbClr val="00B050"/>
                </a:solidFill>
              </a:rPr>
              <a:t> </a:t>
            </a:r>
            <a:r>
              <a:rPr lang="fr-FR" b="1" dirty="0" smtClean="0">
                <a:solidFill>
                  <a:srgbClr val="00B050"/>
                </a:solidFill>
              </a:rPr>
              <a:t>Things</a:t>
            </a:r>
          </a:p>
          <a:p>
            <a:pPr marL="892175" lvl="3" indent="-350838">
              <a:buFont typeface="Arial" panose="020B0604020202020204" pitchFamily="34" charset="0"/>
              <a:buChar char="•"/>
            </a:pPr>
            <a:r>
              <a:rPr lang="fr-FR" dirty="0"/>
              <a:t>Déclaration des propriétés.</a:t>
            </a:r>
          </a:p>
          <a:p>
            <a:pPr marL="892175" lvl="3" indent="-350838">
              <a:buFont typeface="Arial" panose="020B0604020202020204" pitchFamily="34" charset="0"/>
              <a:buChar char="•"/>
            </a:pPr>
            <a:r>
              <a:rPr lang="fr-FR" dirty="0"/>
              <a:t>Déclaration des messages.</a:t>
            </a:r>
          </a:p>
          <a:p>
            <a:pPr marL="892175" lvl="3" indent="-350838">
              <a:buFont typeface="Arial" panose="020B0604020202020204" pitchFamily="34" charset="0"/>
              <a:buChar char="•"/>
            </a:pPr>
            <a:r>
              <a:rPr lang="fr-FR" dirty="0"/>
              <a:t>Déclaration des ports.</a:t>
            </a:r>
          </a:p>
          <a:p>
            <a:pPr marL="892175" lvl="3" indent="-350838">
              <a:buFont typeface="Arial" panose="020B0604020202020204" pitchFamily="34" charset="0"/>
              <a:buChar char="•"/>
            </a:pPr>
            <a:r>
              <a:rPr lang="fr-FR" dirty="0"/>
              <a:t>Déclaration des états </a:t>
            </a:r>
            <a:r>
              <a:rPr lang="fr-FR" dirty="0" smtClean="0"/>
              <a:t>.</a:t>
            </a:r>
          </a:p>
          <a:p>
            <a:pPr marL="892175" lvl="3" indent="-350838"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B050"/>
              </a:solidFill>
            </a:endParaRPr>
          </a:p>
          <a:p>
            <a:pPr marL="514350" indent="-514350">
              <a:buClr>
                <a:srgbClr val="00B050"/>
              </a:buClr>
              <a:buFont typeface="+mj-lt"/>
              <a:buAutoNum type="arabicPeriod"/>
            </a:pPr>
            <a:r>
              <a:rPr lang="fr-FR" b="1" dirty="0" smtClean="0">
                <a:solidFill>
                  <a:srgbClr val="00B050"/>
                </a:solidFill>
              </a:rPr>
              <a:t>Machine d’état :</a:t>
            </a:r>
          </a:p>
          <a:p>
            <a:pPr marL="953550" lvl="2" indent="-514350">
              <a:buClr>
                <a:srgbClr val="00B050"/>
              </a:buClr>
              <a:buFont typeface="Arial" panose="020B0604020202020204" pitchFamily="34" charset="0"/>
              <a:buChar char="•"/>
            </a:pPr>
            <a:r>
              <a:rPr lang="fr-FR" sz="1800" dirty="0" smtClean="0"/>
              <a:t>Permet de définir le comportement de Things par </a:t>
            </a:r>
            <a:r>
              <a:rPr lang="fr-FR" sz="1800" b="1" dirty="0" smtClean="0"/>
              <a:t>les messages </a:t>
            </a:r>
            <a:r>
              <a:rPr lang="fr-FR" sz="1800" dirty="0" smtClean="0"/>
              <a:t>reçus via les </a:t>
            </a:r>
            <a:r>
              <a:rPr lang="fr-FR" sz="1800" b="1" dirty="0" smtClean="0"/>
              <a:t>ports.</a:t>
            </a:r>
            <a:endParaRPr lang="fr-FR" sz="1800" b="1" dirty="0"/>
          </a:p>
          <a:p>
            <a:pPr marL="541337" lvl="3"/>
            <a:endParaRPr lang="fr-FR" dirty="0" smtClean="0"/>
          </a:p>
          <a:p>
            <a:pPr marL="541337" lvl="3"/>
            <a:endParaRPr lang="fr-FR" sz="2700" b="1" dirty="0">
              <a:solidFill>
                <a:srgbClr val="00B050"/>
              </a:solidFill>
              <a:latin typeface="+mj-lt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71" y="1844824"/>
            <a:ext cx="4176464" cy="11811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4941168"/>
            <a:ext cx="5029200" cy="1047750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102694" y="6294520"/>
            <a:ext cx="3249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b="1" i="1" dirty="0">
                <a:latin typeface="Courier" pitchFamily="49" charset="0"/>
              </a:rPr>
              <a:t>http://www.thingml.org/</a:t>
            </a:r>
          </a:p>
        </p:txBody>
      </p:sp>
    </p:spTree>
    <p:extLst>
      <p:ext uri="{BB962C8B-B14F-4D97-AF65-F5344CB8AC3E}">
        <p14:creationId xmlns:p14="http://schemas.microsoft.com/office/powerpoint/2010/main" val="36201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Comparaison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Donne un moyen de représenter des objets.</a:t>
            </a: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Génère du code pour des plateformes spécifiques, qu’il faut étendre si on en veut de nouvelles.</a:t>
            </a: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Ne gère pas de contexte</a:t>
            </a:r>
            <a:br>
              <a:rPr lang="fr-FR" noProof="0" dirty="0" smtClean="0">
                <a:solidFill>
                  <a:schemeClr val="tx1"/>
                </a:solidFill>
              </a:rPr>
            </a:br>
            <a:r>
              <a:rPr lang="fr-FR" noProof="0" dirty="0" smtClean="0">
                <a:solidFill>
                  <a:schemeClr val="tx1"/>
                </a:solidFill>
              </a:rPr>
              <a:t>(ou alors, de manière intégrée dans le comportement)</a:t>
            </a:r>
          </a:p>
        </p:txBody>
      </p:sp>
    </p:spTree>
    <p:extLst>
      <p:ext uri="{BB962C8B-B14F-4D97-AF65-F5344CB8AC3E}">
        <p14:creationId xmlns:p14="http://schemas.microsoft.com/office/powerpoint/2010/main" val="44200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noProof="0" dirty="0" err="1" smtClean="0"/>
              <a:t>SmartThings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2816"/>
            <a:ext cx="2664296" cy="151216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23528" y="1484784"/>
            <a:ext cx="57606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err="1"/>
              <a:t>SmartThings</a:t>
            </a:r>
            <a:r>
              <a:rPr lang="fr-BE" dirty="0"/>
              <a:t> est </a:t>
            </a:r>
            <a:r>
              <a:rPr lang="fr-BE" dirty="0" smtClean="0"/>
              <a:t>une </a:t>
            </a:r>
            <a:r>
              <a:rPr lang="fr-BE" dirty="0"/>
              <a:t>plate-forme de développement </a:t>
            </a:r>
            <a:r>
              <a:rPr lang="fr-BE" dirty="0" smtClean="0"/>
              <a:t>pour </a:t>
            </a:r>
            <a:r>
              <a:rPr lang="fr-BE" dirty="0"/>
              <a:t>l'Internet des objets</a:t>
            </a:r>
            <a:r>
              <a:rPr lang="fr-BE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-</a:t>
            </a:r>
            <a:r>
              <a:rPr lang="fr-BE" dirty="0" smtClean="0"/>
              <a:t>Créer </a:t>
            </a:r>
            <a:r>
              <a:rPr lang="fr-BE" dirty="0"/>
              <a:t>des applications qui permettent aux utilisateurs </a:t>
            </a:r>
            <a:r>
              <a:rPr lang="fr-BE" dirty="0" smtClean="0"/>
              <a:t>de connecter </a:t>
            </a:r>
            <a:r>
              <a:rPr lang="fr-BE" dirty="0"/>
              <a:t>des périphériques, des actions et des services externes pour </a:t>
            </a:r>
            <a:r>
              <a:rPr lang="fr-BE" dirty="0" smtClean="0"/>
              <a:t>appliquer un cas d’utilisation.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fr-BE" dirty="0" smtClean="0"/>
              <a:t>Intégrer</a:t>
            </a:r>
            <a:r>
              <a:rPr lang="en-US" dirty="0" smtClean="0"/>
              <a:t> des nouveaux devices </a:t>
            </a:r>
            <a:r>
              <a:rPr lang="en-US" dirty="0" err="1" smtClean="0"/>
              <a:t>dans</a:t>
            </a:r>
            <a:r>
              <a:rPr lang="en-US" dirty="0" smtClean="0"/>
              <a:t> </a:t>
            </a:r>
            <a:r>
              <a:rPr lang="en-US" dirty="0" err="1" smtClean="0"/>
              <a:t>l’ecosystem</a:t>
            </a:r>
            <a:r>
              <a:rPr lang="en-US" dirty="0" smtClean="0"/>
              <a:t> de SmartThings.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fr-BE" dirty="0" smtClean="0"/>
              <a:t>Publier</a:t>
            </a:r>
            <a:r>
              <a:rPr lang="en-US" dirty="0" smtClean="0"/>
              <a:t> les applications </a:t>
            </a:r>
            <a:r>
              <a:rPr lang="en-US" dirty="0" err="1" smtClean="0"/>
              <a:t>dans</a:t>
            </a:r>
            <a:r>
              <a:rPr lang="en-US" dirty="0" smtClean="0"/>
              <a:t> le </a:t>
            </a:r>
            <a:r>
              <a:rPr lang="en-US" dirty="0"/>
              <a:t>catalogue de </a:t>
            </a:r>
            <a:r>
              <a:rPr lang="en-US" dirty="0" smtClean="0"/>
              <a:t>SmartThings. </a:t>
            </a:r>
            <a:endParaRPr lang="en-US" dirty="0"/>
          </a:p>
          <a:p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6065113" y="6191190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 smtClean="0">
                <a:latin typeface="Courier" pitchFamily="49" charset="0"/>
              </a:rPr>
              <a:t>https://smartthings</a:t>
            </a:r>
            <a:r>
              <a:rPr lang="fr-FR" sz="1200" i="1" dirty="0" smtClean="0">
                <a:latin typeface="Courier" pitchFamily="49" charset="0"/>
              </a:rPr>
              <a:t>.com</a:t>
            </a:r>
            <a:r>
              <a:rPr lang="fr-FR" sz="1200" i="1" dirty="0">
                <a:latin typeface="Courier" pitchFamily="49" charset="0"/>
              </a:rPr>
              <a:t>/</a:t>
            </a:r>
            <a:endParaRPr lang="fr-BE" sz="12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90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Comparaison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Donne un moyen de </a:t>
            </a:r>
            <a:r>
              <a:rPr lang="fr-FR" dirty="0" smtClean="0">
                <a:solidFill>
                  <a:schemeClr val="tx1"/>
                </a:solidFill>
              </a:rPr>
              <a:t>manipuler</a:t>
            </a:r>
            <a:r>
              <a:rPr lang="fr-FR" noProof="0" dirty="0" smtClean="0">
                <a:solidFill>
                  <a:schemeClr val="tx1"/>
                </a:solidFill>
              </a:rPr>
              <a:t> des objets</a:t>
            </a:r>
            <a:br>
              <a:rPr lang="fr-FR" noProof="0" dirty="0" smtClean="0">
                <a:solidFill>
                  <a:schemeClr val="tx1"/>
                </a:solidFill>
              </a:rPr>
            </a:br>
            <a:r>
              <a:rPr lang="fr-FR" noProof="0" dirty="0" smtClean="0">
                <a:solidFill>
                  <a:schemeClr val="tx1"/>
                </a:solidFill>
              </a:rPr>
              <a:t>(sur des </a:t>
            </a:r>
            <a:r>
              <a:rPr lang="fr-FR" noProof="0" dirty="0" err="1" smtClean="0">
                <a:solidFill>
                  <a:schemeClr val="tx1"/>
                </a:solidFill>
              </a:rPr>
              <a:t>devices</a:t>
            </a:r>
            <a:r>
              <a:rPr lang="fr-FR" noProof="0" dirty="0" smtClean="0">
                <a:solidFill>
                  <a:schemeClr val="tx1"/>
                </a:solidFill>
              </a:rPr>
              <a:t> réels, ou à travers un simulateur).</a:t>
            </a: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Dédié au produit Samsung d’une manière générale, mais possibilité d’intégrer d’autres </a:t>
            </a:r>
            <a:r>
              <a:rPr lang="fr-FR" noProof="0" dirty="0" err="1" smtClean="0">
                <a:solidFill>
                  <a:schemeClr val="tx1"/>
                </a:solidFill>
              </a:rPr>
              <a:t>devices</a:t>
            </a:r>
            <a:r>
              <a:rPr lang="fr-FR" noProof="0" dirty="0" smtClean="0">
                <a:solidFill>
                  <a:schemeClr val="tx1"/>
                </a:solidFill>
              </a:rPr>
              <a:t> à travers une </a:t>
            </a:r>
            <a:r>
              <a:rPr lang="fr-FR" noProof="0" dirty="0" smtClean="0">
                <a:solidFill>
                  <a:schemeClr val="tx1"/>
                </a:solidFill>
              </a:rPr>
              <a:t>API.</a:t>
            </a: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Ne gère pas nativement le contexte, mais pris en compte dans la logique métier</a:t>
            </a:r>
            <a:br>
              <a:rPr lang="fr-FR" noProof="0" dirty="0" smtClean="0">
                <a:solidFill>
                  <a:schemeClr val="tx1"/>
                </a:solidFill>
              </a:rPr>
            </a:br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HBMS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88072" y="1599442"/>
            <a:ext cx="80443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HBMS - Human Behavior Monitoring and Support </a:t>
            </a:r>
            <a:r>
              <a:rPr lang="fr-BE" dirty="0" smtClean="0"/>
              <a:t>est un projet de recherche qui vise à fournir aux personnes âgées un </a:t>
            </a:r>
            <a:r>
              <a:rPr lang="fr-BE" b="1" dirty="0" smtClean="0"/>
              <a:t>aide mémoire </a:t>
            </a:r>
            <a:r>
              <a:rPr lang="fr-BE" dirty="0" smtClean="0"/>
              <a:t>pour conserver leur autonomie le plus longtemps possible.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fr-BE" dirty="0" smtClean="0"/>
              <a:t>Surveiller une personne exerçant des activités.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fr-BE" dirty="0" smtClean="0"/>
              <a:t>Abstraire, agréger et  intégrer le comportement observé dans un modèle cognitif humain individuel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-</a:t>
            </a:r>
            <a:r>
              <a:rPr lang="fr-BE" dirty="0" smtClean="0"/>
              <a:t>Aider la personne en cas de besoin à retrouver des connaissances à partir du modèle cognitif humain (HCM)</a:t>
            </a:r>
            <a:r>
              <a:rPr lang="en-US" dirty="0" smtClean="0"/>
              <a:t>. </a:t>
            </a:r>
          </a:p>
          <a:p>
            <a:endParaRPr lang="fr-BE" dirty="0"/>
          </a:p>
        </p:txBody>
      </p:sp>
      <p:sp>
        <p:nvSpPr>
          <p:cNvPr id="6" name="ZoneTexte 5"/>
          <p:cNvSpPr txBox="1"/>
          <p:nvPr/>
        </p:nvSpPr>
        <p:spPr>
          <a:xfrm>
            <a:off x="5681806" y="5917809"/>
            <a:ext cx="3466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https://hbms-ainf.aau.at/en/</a:t>
            </a:r>
          </a:p>
        </p:txBody>
      </p:sp>
    </p:spTree>
    <p:extLst>
      <p:ext uri="{BB962C8B-B14F-4D97-AF65-F5344CB8AC3E}">
        <p14:creationId xmlns:p14="http://schemas.microsoft.com/office/powerpoint/2010/main" val="411429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Personnes âgées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1" y="1447696"/>
            <a:ext cx="8732399" cy="4680520"/>
          </a:xfrm>
        </p:spPr>
        <p:txBody>
          <a:bodyPr/>
          <a:lstStyle/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Favoriser l’</a:t>
            </a:r>
            <a:r>
              <a:rPr lang="fr-FR" noProof="0" dirty="0" smtClean="0">
                <a:solidFill>
                  <a:schemeClr val="tx1"/>
                </a:solidFill>
              </a:rPr>
              <a:t>indépendance de la prise de décision.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fr-FR" noProof="0" dirty="0" smtClean="0">
                <a:solidFill>
                  <a:schemeClr val="tx1"/>
                </a:solidFill>
              </a:rPr>
              <a:t>Permettre aux personnes d’exécuter leur tâches quotidiennes de manière autonome 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fr-FR" sz="2400" noProof="0" dirty="0" smtClean="0"/>
          </a:p>
          <a:p>
            <a:pPr marL="400050" lvl="1" indent="0">
              <a:buNone/>
            </a:pPr>
            <a:endParaRPr lang="fr-FR" sz="3200" noProof="0" dirty="0" smtClean="0"/>
          </a:p>
          <a:p>
            <a:pPr marL="0" indent="0">
              <a:buNone/>
            </a:pPr>
            <a:endParaRPr lang="fr-FR" sz="2400" noProof="0" dirty="0" smtClean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212976"/>
            <a:ext cx="3731368" cy="264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6552728" y="4906255"/>
            <a:ext cx="214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Elisabete</a:t>
            </a:r>
            <a:r>
              <a:rPr lang="en-US" sz="1600" dirty="0"/>
              <a:t> </a:t>
            </a:r>
            <a:r>
              <a:rPr lang="en-US" sz="1600" dirty="0" err="1" smtClean="0"/>
              <a:t>Pires</a:t>
            </a:r>
            <a:r>
              <a:rPr lang="en-US" sz="1600" dirty="0" smtClean="0"/>
              <a:t>, AAL 2015, Brussels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880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448" y="2420888"/>
            <a:ext cx="4968552" cy="265993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Unité de comportement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Espace réservé du contenu 4"/>
          <p:cNvSpPr txBox="1">
            <a:spLocks noGrp="1"/>
          </p:cNvSpPr>
          <p:nvPr>
            <p:ph idx="1"/>
          </p:nvPr>
        </p:nvSpPr>
        <p:spPr>
          <a:xfrm>
            <a:off x="-1198" y="1325210"/>
            <a:ext cx="4762872" cy="524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/>
            <a:r>
              <a:rPr lang="fr-FR" noProof="0" dirty="0" smtClean="0">
                <a:solidFill>
                  <a:schemeClr val="tx1"/>
                </a:solidFill>
              </a:rPr>
              <a:t>-    Concept-clef dans le langage : </a:t>
            </a:r>
            <a:r>
              <a:rPr lang="fr-FR" b="1" noProof="0" dirty="0" smtClean="0">
                <a:solidFill>
                  <a:schemeClr val="tx1"/>
                </a:solidFill>
              </a:rPr>
              <a:t>unité de comportement</a:t>
            </a:r>
            <a:r>
              <a:rPr lang="fr-FR" i="1" noProof="0" dirty="0" smtClean="0">
                <a:solidFill>
                  <a:schemeClr val="tx1"/>
                </a:solidFill>
              </a:rPr>
              <a:t>, </a:t>
            </a:r>
            <a:r>
              <a:rPr lang="fr-FR" noProof="0" dirty="0" smtClean="0">
                <a:solidFill>
                  <a:schemeClr val="tx1"/>
                </a:solidFill>
              </a:rPr>
              <a:t>correspondant à un "cas d'utilisation"</a:t>
            </a:r>
          </a:p>
          <a:p>
            <a:pPr marL="457200" indent="-457200">
              <a:buFontTx/>
              <a:buChar char="-"/>
            </a:pPr>
            <a:r>
              <a:rPr lang="fr-FR" b="1" noProof="0" dirty="0" smtClean="0">
                <a:solidFill>
                  <a:schemeClr val="tx1"/>
                </a:solidFill>
              </a:rPr>
              <a:t>Cas d’utilisation  : </a:t>
            </a:r>
            <a:r>
              <a:rPr lang="fr-FR" noProof="0" dirty="0" smtClean="0">
                <a:solidFill>
                  <a:schemeClr val="tx1"/>
                </a:solidFill>
              </a:rPr>
              <a:t>ensemble d'opérations qui permettent d’atteindre un but dans la vie quotidienne.</a:t>
            </a:r>
            <a:br>
              <a:rPr lang="fr-FR" noProof="0" dirty="0" smtClean="0">
                <a:solidFill>
                  <a:schemeClr val="tx1"/>
                </a:solidFill>
              </a:rPr>
            </a:br>
            <a:endParaRPr lang="fr-FR" noProof="0" dirty="0" smtClean="0">
              <a:solidFill>
                <a:schemeClr val="tx1"/>
              </a:solidFill>
            </a:endParaRPr>
          </a:p>
          <a:p>
            <a:pPr marL="457200" indent="-457200">
              <a:buFontTx/>
              <a:buChar char="-"/>
            </a:pPr>
            <a:r>
              <a:rPr lang="fr-FR" b="1" noProof="0" dirty="0" smtClean="0">
                <a:solidFill>
                  <a:schemeClr val="tx1"/>
                </a:solidFill>
              </a:rPr>
              <a:t>Opération :</a:t>
            </a:r>
            <a:r>
              <a:rPr lang="fr-FR" noProof="0" dirty="0" smtClean="0">
                <a:solidFill>
                  <a:schemeClr val="tx1"/>
                </a:solidFill>
              </a:rPr>
              <a:t> définie à partir de contrats (pré-/post-conditions).</a:t>
            </a:r>
            <a:endParaRPr lang="fr-FR" noProof="0" dirty="0"/>
          </a:p>
        </p:txBody>
      </p:sp>
      <p:sp>
        <p:nvSpPr>
          <p:cNvPr id="6" name="ZoneTexte 5"/>
          <p:cNvSpPr txBox="1"/>
          <p:nvPr/>
        </p:nvSpPr>
        <p:spPr>
          <a:xfrm>
            <a:off x="5567160" y="6158691"/>
            <a:ext cx="4320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Judith Michael, Heinrich C. </a:t>
            </a:r>
            <a:r>
              <a:rPr lang="fr-BE" sz="1400" dirty="0" err="1" smtClean="0"/>
              <a:t>Mayr</a:t>
            </a:r>
            <a:r>
              <a:rPr lang="fr-BE" sz="1400" dirty="0" smtClean="0"/>
              <a:t> in 2013 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28104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Comparaison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Espace réservé du contenu 3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Permet la gestion du contexte </a:t>
            </a:r>
            <a:r>
              <a:rPr lang="fr-FR" dirty="0" smtClean="0">
                <a:solidFill>
                  <a:schemeClr val="tx1"/>
                </a:solidFill>
              </a:rPr>
              <a:t> au travers d’opérations obéissant à des contrats</a:t>
            </a: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fr-FR" noProof="0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noProof="0" dirty="0" smtClean="0">
                <a:solidFill>
                  <a:schemeClr val="tx1"/>
                </a:solidFill>
              </a:rPr>
              <a:t>Semble monolithique : lié à une technologie </a:t>
            </a:r>
            <a:r>
              <a:rPr lang="fr-FR" noProof="0" dirty="0" smtClean="0">
                <a:solidFill>
                  <a:schemeClr val="tx1"/>
                </a:solidFill>
              </a:rPr>
              <a:t>propriétaire.</a:t>
            </a:r>
            <a:endParaRPr lang="fr-FR" noProof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2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177465"/>
              </p:ext>
            </p:extLst>
          </p:nvPr>
        </p:nvGraphicFramePr>
        <p:xfrm>
          <a:off x="611560" y="1916832"/>
          <a:ext cx="7920880" cy="359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970010247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2998410171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921516423"/>
                    </a:ext>
                  </a:extLst>
                </a:gridCol>
                <a:gridCol w="1980220">
                  <a:extLst>
                    <a:ext uri="{9D8B030D-6E8A-4147-A177-3AD203B41FA5}">
                      <a16:colId xmlns:a16="http://schemas.microsoft.com/office/drawing/2014/main" val="30539140"/>
                    </a:ext>
                  </a:extLst>
                </a:gridCol>
              </a:tblGrid>
              <a:tr h="719460">
                <a:tc>
                  <a:txBody>
                    <a:bodyPr/>
                    <a:lstStyle/>
                    <a:p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Manipulation des objets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 Interopérabilité 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Contexte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095210"/>
                  </a:ext>
                </a:extLst>
              </a:tr>
              <a:tr h="719460">
                <a:tc>
                  <a:txBody>
                    <a:bodyPr/>
                    <a:lstStyle/>
                    <a:p>
                      <a:pPr algn="ctr"/>
                      <a:r>
                        <a:rPr lang="fr-BE" dirty="0" err="1" smtClean="0"/>
                        <a:t>ThingML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49047"/>
                  </a:ext>
                </a:extLst>
              </a:tr>
              <a:tr h="719460">
                <a:tc>
                  <a:txBody>
                    <a:bodyPr/>
                    <a:lstStyle/>
                    <a:p>
                      <a:pPr algn="ctr"/>
                      <a:r>
                        <a:rPr lang="fr-BE" dirty="0" err="1" smtClean="0"/>
                        <a:t>SmartThings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29641"/>
                  </a:ext>
                </a:extLst>
              </a:tr>
              <a:tr h="71946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HBMS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7748"/>
                  </a:ext>
                </a:extLst>
              </a:tr>
              <a:tr h="71946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GERAS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++</a:t>
                      </a:r>
                      <a:endParaRPr lang="fr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900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15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Conclusion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669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à coins arrondis 90"/>
          <p:cNvSpPr/>
          <p:nvPr/>
        </p:nvSpPr>
        <p:spPr>
          <a:xfrm>
            <a:off x="3819892" y="2850916"/>
            <a:ext cx="5249602" cy="266631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0" name="Rectangle à coins arrondis 89"/>
          <p:cNvSpPr/>
          <p:nvPr/>
        </p:nvSpPr>
        <p:spPr>
          <a:xfrm>
            <a:off x="3851920" y="1316716"/>
            <a:ext cx="5208646" cy="143939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Conclusion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4438793" y="5044306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 smtClean="0"/>
              <a:t>Objects</a:t>
            </a:r>
            <a:endParaRPr lang="fr-BE" sz="14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4461653" y="3945139"/>
            <a:ext cx="1695909" cy="328936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/>
              <a:t>Service Management</a:t>
            </a:r>
            <a:endParaRPr lang="fr-BE" sz="12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446753" y="2930747"/>
            <a:ext cx="1717384" cy="4463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Application Layer</a:t>
            </a:r>
            <a:endParaRPr lang="fr-BE" sz="14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438793" y="1556792"/>
            <a:ext cx="1717383" cy="393794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Business Layer</a:t>
            </a:r>
            <a:endParaRPr lang="fr-BE" sz="1400" dirty="0"/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5305445" y="4274075"/>
            <a:ext cx="0" cy="490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7" idx="2"/>
          </p:cNvCxnSpPr>
          <p:nvPr/>
        </p:nvCxnSpPr>
        <p:spPr>
          <a:xfrm>
            <a:off x="5305445" y="3377100"/>
            <a:ext cx="4162" cy="532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à coins arrondis 10"/>
          <p:cNvSpPr/>
          <p:nvPr/>
        </p:nvSpPr>
        <p:spPr>
          <a:xfrm>
            <a:off x="4461653" y="4772350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Object Abstraction </a:t>
            </a:r>
            <a:endParaRPr lang="fr-BE" sz="1400" dirty="0"/>
          </a:p>
        </p:txBody>
      </p:sp>
      <p:cxnSp>
        <p:nvCxnSpPr>
          <p:cNvPr id="12" name="Connecteur droit avec flèche 11"/>
          <p:cNvCxnSpPr>
            <a:stCxn id="8" idx="2"/>
            <a:endCxn id="7" idx="0"/>
          </p:cNvCxnSpPr>
          <p:nvPr/>
        </p:nvCxnSpPr>
        <p:spPr>
          <a:xfrm>
            <a:off x="5297485" y="1950586"/>
            <a:ext cx="7960" cy="980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à coins arrondis 16"/>
          <p:cNvSpPr/>
          <p:nvPr/>
        </p:nvSpPr>
        <p:spPr>
          <a:xfrm>
            <a:off x="4438793" y="5046618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 smtClean="0"/>
              <a:t>Objects</a:t>
            </a:r>
            <a:endParaRPr lang="fr-BE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4461653" y="3947451"/>
            <a:ext cx="1695909" cy="328936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/>
              <a:t>Service Management</a:t>
            </a:r>
            <a:endParaRPr lang="fr-BE" sz="1200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4446753" y="2933059"/>
            <a:ext cx="1717384" cy="4463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Application Layer</a:t>
            </a:r>
            <a:endParaRPr lang="fr-BE" sz="1400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4438793" y="1559104"/>
            <a:ext cx="1717383" cy="393794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Business Layer</a:t>
            </a:r>
            <a:endParaRPr lang="fr-BE" sz="1400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5305445" y="4276387"/>
            <a:ext cx="0" cy="490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19" idx="2"/>
          </p:cNvCxnSpPr>
          <p:nvPr/>
        </p:nvCxnSpPr>
        <p:spPr>
          <a:xfrm>
            <a:off x="5305445" y="3379412"/>
            <a:ext cx="4162" cy="532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à coins arrondis 22"/>
          <p:cNvSpPr/>
          <p:nvPr/>
        </p:nvSpPr>
        <p:spPr>
          <a:xfrm>
            <a:off x="4461653" y="4774662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Object Abstraction </a:t>
            </a:r>
            <a:endParaRPr lang="fr-BE" sz="1400" dirty="0"/>
          </a:p>
        </p:txBody>
      </p:sp>
      <p:cxnSp>
        <p:nvCxnSpPr>
          <p:cNvPr id="24" name="Connecteur droit avec flèche 23"/>
          <p:cNvCxnSpPr>
            <a:stCxn id="20" idx="2"/>
            <a:endCxn id="19" idx="0"/>
          </p:cNvCxnSpPr>
          <p:nvPr/>
        </p:nvCxnSpPr>
        <p:spPr>
          <a:xfrm>
            <a:off x="5297485" y="1952898"/>
            <a:ext cx="7960" cy="980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à coins arrondis 25"/>
          <p:cNvSpPr/>
          <p:nvPr/>
        </p:nvSpPr>
        <p:spPr>
          <a:xfrm>
            <a:off x="4473083" y="5045462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err="1" smtClean="0"/>
              <a:t>Objects</a:t>
            </a:r>
            <a:endParaRPr lang="fr-BE" sz="14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461653" y="3946295"/>
            <a:ext cx="1695909" cy="328936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/>
              <a:t>Service Management</a:t>
            </a:r>
            <a:endParaRPr lang="fr-BE" sz="1200" dirty="0"/>
          </a:p>
        </p:txBody>
      </p:sp>
      <p:sp>
        <p:nvSpPr>
          <p:cNvPr id="28" name="Rectangle à coins arrondis 27"/>
          <p:cNvSpPr/>
          <p:nvPr/>
        </p:nvSpPr>
        <p:spPr>
          <a:xfrm>
            <a:off x="4446753" y="2931903"/>
            <a:ext cx="1717384" cy="44635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Application Layer</a:t>
            </a:r>
            <a:endParaRPr lang="fr-BE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4438793" y="1557948"/>
            <a:ext cx="1717383" cy="393794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Business Layer</a:t>
            </a:r>
            <a:endParaRPr lang="fr-BE" sz="1400" dirty="0"/>
          </a:p>
        </p:txBody>
      </p:sp>
      <p:cxnSp>
        <p:nvCxnSpPr>
          <p:cNvPr id="30" name="Connecteur droit avec flèche 29"/>
          <p:cNvCxnSpPr/>
          <p:nvPr/>
        </p:nvCxnSpPr>
        <p:spPr>
          <a:xfrm>
            <a:off x="5305445" y="4275231"/>
            <a:ext cx="0" cy="4908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8" idx="2"/>
          </p:cNvCxnSpPr>
          <p:nvPr/>
        </p:nvCxnSpPr>
        <p:spPr>
          <a:xfrm>
            <a:off x="5305445" y="3378256"/>
            <a:ext cx="4162" cy="532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à coins arrondis 31"/>
          <p:cNvSpPr/>
          <p:nvPr/>
        </p:nvSpPr>
        <p:spPr>
          <a:xfrm>
            <a:off x="4461653" y="4773506"/>
            <a:ext cx="1707994" cy="25172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Object Abstraction </a:t>
            </a:r>
            <a:endParaRPr lang="fr-BE" sz="1400" dirty="0"/>
          </a:p>
        </p:txBody>
      </p:sp>
      <p:cxnSp>
        <p:nvCxnSpPr>
          <p:cNvPr id="33" name="Connecteur droit avec flèche 32"/>
          <p:cNvCxnSpPr>
            <a:stCxn id="29" idx="2"/>
            <a:endCxn id="28" idx="0"/>
          </p:cNvCxnSpPr>
          <p:nvPr/>
        </p:nvCxnSpPr>
        <p:spPr>
          <a:xfrm>
            <a:off x="5297485" y="1951742"/>
            <a:ext cx="7960" cy="980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251520" y="1556792"/>
            <a:ext cx="40324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Couches IOT</a:t>
            </a:r>
          </a:p>
          <a:p>
            <a:pPr marL="640800" lvl="1" indent="-457200">
              <a:buFont typeface="Wingdings" panose="05000000000000000000" pitchFamily="2" charset="2"/>
              <a:buChar char="§"/>
            </a:pPr>
            <a:r>
              <a:rPr lang="fr-FR" dirty="0"/>
              <a:t>Protocoles d’application</a:t>
            </a:r>
            <a:r>
              <a:rPr lang="fr-FR" sz="2800" dirty="0"/>
              <a:t>.</a:t>
            </a:r>
          </a:p>
          <a:p>
            <a:endParaRPr lang="fr-BE" dirty="0"/>
          </a:p>
        </p:txBody>
      </p:sp>
      <p:sp>
        <p:nvSpPr>
          <p:cNvPr id="42" name="ZoneTexte 41"/>
          <p:cNvSpPr txBox="1"/>
          <p:nvPr/>
        </p:nvSpPr>
        <p:spPr>
          <a:xfrm>
            <a:off x="251520" y="3429000"/>
            <a:ext cx="36724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DSL</a:t>
            </a:r>
          </a:p>
          <a:p>
            <a:pPr marL="526500" lvl="1" indent="-342900">
              <a:buFont typeface="Wingdings" panose="05000000000000000000" pitchFamily="2" charset="2"/>
              <a:buChar char="§"/>
            </a:pPr>
            <a:r>
              <a:rPr lang="fr-FR" sz="1800" dirty="0"/>
              <a:t>Configuration </a:t>
            </a:r>
          </a:p>
          <a:p>
            <a:pPr marL="526500" lvl="1" indent="-342900">
              <a:buFont typeface="Wingdings" panose="05000000000000000000" pitchFamily="2" charset="2"/>
              <a:buChar char="§"/>
            </a:pPr>
            <a:r>
              <a:rPr lang="fr-FR" sz="1800" dirty="0"/>
              <a:t>Business </a:t>
            </a:r>
            <a:r>
              <a:rPr lang="fr-FR" sz="1800" dirty="0" err="1"/>
              <a:t>Rules</a:t>
            </a:r>
            <a:endParaRPr lang="fr-FR" sz="1800" dirty="0"/>
          </a:p>
          <a:p>
            <a:endParaRPr lang="fr-BE" dirty="0"/>
          </a:p>
        </p:txBody>
      </p:sp>
      <p:sp>
        <p:nvSpPr>
          <p:cNvPr id="43" name="ZoneTexte 42"/>
          <p:cNvSpPr txBox="1"/>
          <p:nvPr/>
        </p:nvSpPr>
        <p:spPr>
          <a:xfrm>
            <a:off x="251520" y="5024070"/>
            <a:ext cx="38884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Solution existantes</a:t>
            </a:r>
          </a:p>
          <a:p>
            <a:pPr marL="640800" lvl="1" indent="-457200">
              <a:buFont typeface="Wingdings" panose="05000000000000000000" pitchFamily="2" charset="2"/>
              <a:buChar char="§"/>
            </a:pPr>
            <a:r>
              <a:rPr lang="fr-FR" sz="1800" dirty="0" err="1"/>
              <a:t>ThingML</a:t>
            </a:r>
            <a:r>
              <a:rPr lang="fr-FR" sz="1800" dirty="0"/>
              <a:t>, </a:t>
            </a:r>
            <a:r>
              <a:rPr lang="fr-FR" sz="1800" dirty="0" err="1"/>
              <a:t>SmartThing</a:t>
            </a:r>
            <a:r>
              <a:rPr lang="fr-FR" sz="1800" dirty="0"/>
              <a:t>, HBMS</a:t>
            </a:r>
          </a:p>
          <a:p>
            <a:endParaRPr lang="fr-BE" dirty="0"/>
          </a:p>
        </p:txBody>
      </p:sp>
      <p:sp>
        <p:nvSpPr>
          <p:cNvPr id="44" name="Rectangle à coins arrondis 43"/>
          <p:cNvSpPr/>
          <p:nvPr/>
        </p:nvSpPr>
        <p:spPr>
          <a:xfrm>
            <a:off x="7937808" y="1316716"/>
            <a:ext cx="917921" cy="63098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DSML</a:t>
            </a:r>
            <a:endParaRPr lang="fr-BE" dirty="0"/>
          </a:p>
        </p:txBody>
      </p:sp>
      <p:sp>
        <p:nvSpPr>
          <p:cNvPr id="45" name="Organigramme : Disque magnétique 44"/>
          <p:cNvSpPr/>
          <p:nvPr/>
        </p:nvSpPr>
        <p:spPr>
          <a:xfrm>
            <a:off x="6560022" y="1356152"/>
            <a:ext cx="893771" cy="552115"/>
          </a:xfrm>
          <a:prstGeom prst="flowChartMagneticDisk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dirty="0" smtClean="0"/>
              <a:t>Aspect </a:t>
            </a:r>
            <a:r>
              <a:rPr lang="fr-BE" sz="1200" dirty="0"/>
              <a:t>contextuel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7983528" y="2535652"/>
            <a:ext cx="901232" cy="354931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Wrapper</a:t>
            </a:r>
            <a:endParaRPr lang="fr-BE" sz="1400" dirty="0"/>
          </a:p>
        </p:txBody>
      </p:sp>
      <p:sp>
        <p:nvSpPr>
          <p:cNvPr id="52" name="Double flèche verticale 51"/>
          <p:cNvSpPr/>
          <p:nvPr/>
        </p:nvSpPr>
        <p:spPr>
          <a:xfrm flipH="1">
            <a:off x="8369856" y="1940683"/>
            <a:ext cx="179026" cy="626042"/>
          </a:xfrm>
          <a:prstGeom prst="up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1" name="Double flèche horizontale 60"/>
          <p:cNvSpPr/>
          <p:nvPr/>
        </p:nvSpPr>
        <p:spPr>
          <a:xfrm>
            <a:off x="7454123" y="1564343"/>
            <a:ext cx="483685" cy="146213"/>
          </a:xfrm>
          <a:prstGeom prst="leftRightArrow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0" name="Rectangle à coins arrondis 69"/>
          <p:cNvSpPr/>
          <p:nvPr/>
        </p:nvSpPr>
        <p:spPr>
          <a:xfrm>
            <a:off x="6959759" y="3386946"/>
            <a:ext cx="962925" cy="16561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1" name="Rectangle à coins arrondis 70"/>
          <p:cNvSpPr/>
          <p:nvPr/>
        </p:nvSpPr>
        <p:spPr>
          <a:xfrm>
            <a:off x="7027528" y="3544106"/>
            <a:ext cx="791631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API 1</a:t>
            </a:r>
            <a:endParaRPr lang="fr-BE" sz="1400" dirty="0"/>
          </a:p>
        </p:txBody>
      </p:sp>
      <p:sp>
        <p:nvSpPr>
          <p:cNvPr id="72" name="Rectangle à coins arrondis 71"/>
          <p:cNvSpPr/>
          <p:nvPr/>
        </p:nvSpPr>
        <p:spPr>
          <a:xfrm>
            <a:off x="7027528" y="4569926"/>
            <a:ext cx="815146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Device1</a:t>
            </a:r>
            <a:endParaRPr lang="fr-BE" sz="1400" dirty="0"/>
          </a:p>
        </p:txBody>
      </p:sp>
      <p:cxnSp>
        <p:nvCxnSpPr>
          <p:cNvPr id="73" name="Connecteur droit avec flèche 72"/>
          <p:cNvCxnSpPr>
            <a:stCxn id="71" idx="2"/>
            <a:endCxn id="72" idx="0"/>
          </p:cNvCxnSpPr>
          <p:nvPr/>
        </p:nvCxnSpPr>
        <p:spPr>
          <a:xfrm>
            <a:off x="7423344" y="3832138"/>
            <a:ext cx="11757" cy="737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ZoneTexte 73"/>
          <p:cNvSpPr txBox="1"/>
          <p:nvPr/>
        </p:nvSpPr>
        <p:spPr>
          <a:xfrm>
            <a:off x="6949490" y="4050917"/>
            <a:ext cx="964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Protocole</a:t>
            </a:r>
            <a:endParaRPr lang="fr-BE" sz="1200" dirty="0"/>
          </a:p>
        </p:txBody>
      </p:sp>
      <p:cxnSp>
        <p:nvCxnSpPr>
          <p:cNvPr id="75" name="Connecteur droit avec flèche 74"/>
          <p:cNvCxnSpPr/>
          <p:nvPr/>
        </p:nvCxnSpPr>
        <p:spPr>
          <a:xfrm flipV="1">
            <a:off x="7735619" y="2960238"/>
            <a:ext cx="488430" cy="3282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>
            <a:off x="7632094" y="2878036"/>
            <a:ext cx="488430" cy="308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8087372" y="3435706"/>
            <a:ext cx="962925" cy="165618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0" name="Rectangle à coins arrondis 79"/>
          <p:cNvSpPr/>
          <p:nvPr/>
        </p:nvSpPr>
        <p:spPr>
          <a:xfrm>
            <a:off x="8174338" y="3547916"/>
            <a:ext cx="791631" cy="2880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API 1</a:t>
            </a:r>
            <a:endParaRPr lang="fr-BE" sz="1400" dirty="0"/>
          </a:p>
        </p:txBody>
      </p:sp>
      <p:sp>
        <p:nvSpPr>
          <p:cNvPr id="81" name="Rectangle à coins arrondis 80"/>
          <p:cNvSpPr/>
          <p:nvPr/>
        </p:nvSpPr>
        <p:spPr>
          <a:xfrm>
            <a:off x="8174338" y="4573736"/>
            <a:ext cx="815146" cy="2880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/>
              <a:t>Device1</a:t>
            </a:r>
            <a:endParaRPr lang="fr-BE" sz="1400" dirty="0"/>
          </a:p>
        </p:txBody>
      </p:sp>
      <p:cxnSp>
        <p:nvCxnSpPr>
          <p:cNvPr id="82" name="Connecteur droit avec flèche 81"/>
          <p:cNvCxnSpPr>
            <a:stCxn id="80" idx="2"/>
            <a:endCxn id="81" idx="0"/>
          </p:cNvCxnSpPr>
          <p:nvPr/>
        </p:nvCxnSpPr>
        <p:spPr>
          <a:xfrm>
            <a:off x="8570154" y="3835948"/>
            <a:ext cx="11757" cy="737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ZoneTexte 82"/>
          <p:cNvSpPr txBox="1"/>
          <p:nvPr/>
        </p:nvSpPr>
        <p:spPr>
          <a:xfrm>
            <a:off x="8096300" y="4054727"/>
            <a:ext cx="964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Protocole</a:t>
            </a:r>
            <a:endParaRPr lang="fr-BE" sz="1200" dirty="0"/>
          </a:p>
        </p:txBody>
      </p:sp>
      <p:cxnSp>
        <p:nvCxnSpPr>
          <p:cNvPr id="84" name="Connecteur droit avec flèche 83"/>
          <p:cNvCxnSpPr/>
          <p:nvPr/>
        </p:nvCxnSpPr>
        <p:spPr>
          <a:xfrm>
            <a:off x="8434144" y="2998121"/>
            <a:ext cx="17208" cy="3448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 flipH="1" flipV="1">
            <a:off x="8588031" y="2960238"/>
            <a:ext cx="11212" cy="3792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36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0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42" grpId="0"/>
      <p:bldP spid="43" grpId="0"/>
      <p:bldP spid="44" grpId="0" animBg="1"/>
      <p:bldP spid="45" grpId="0" animBg="1"/>
      <p:bldP spid="46" grpId="0" animBg="1"/>
      <p:bldP spid="52" grpId="0" animBg="1"/>
      <p:bldP spid="61" grpId="0" animBg="1"/>
      <p:bldP spid="70" grpId="0" animBg="1"/>
      <p:bldP spid="71" grpId="0" animBg="1"/>
      <p:bldP spid="72" grpId="0" animBg="1"/>
      <p:bldP spid="74" grpId="0"/>
      <p:bldP spid="79" grpId="0" animBg="1"/>
      <p:bldP spid="80" grpId="0" animBg="1"/>
      <p:bldP spid="81" grpId="0" animBg="1"/>
      <p:bldP spid="8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Perspectives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363272" cy="5058078"/>
          </a:xfrm>
        </p:spPr>
        <p:txBody>
          <a:bodyPr/>
          <a:lstStyle/>
          <a:p>
            <a:pPr marL="640800" lvl="1" indent="-457200">
              <a:buFont typeface="+mj-lt"/>
              <a:buAutoNum type="arabicPeriod"/>
            </a:pPr>
            <a:r>
              <a:rPr lang="fr-FR" sz="2800" noProof="0" dirty="0" smtClean="0">
                <a:latin typeface="+mn-lt"/>
              </a:rPr>
              <a:t>Terminer la spécification du DSL</a:t>
            </a:r>
          </a:p>
          <a:p>
            <a:pPr marL="896400" lvl="2" indent="-457200">
              <a:buFont typeface="Arial" panose="020B0604020202020204" pitchFamily="34" charset="0"/>
              <a:buChar char="•"/>
            </a:pPr>
            <a:r>
              <a:rPr lang="fr-FR" noProof="0" dirty="0" smtClean="0">
                <a:solidFill>
                  <a:schemeClr val="tx1"/>
                </a:solidFill>
                <a:latin typeface="+mn-lt"/>
              </a:rPr>
              <a:t>Enrichir le langage de règles pour prendre en compte des scénarios plus complexes</a:t>
            </a:r>
          </a:p>
          <a:p>
            <a:pPr marL="896400" lvl="2" indent="-4572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  <a:latin typeface="+mn-lt"/>
              </a:rPr>
              <a:t>Chercher des </a:t>
            </a:r>
            <a:r>
              <a:rPr lang="fr-FR" i="1" dirty="0" smtClean="0">
                <a:solidFill>
                  <a:schemeClr val="tx1"/>
                </a:solidFill>
                <a:latin typeface="+mn-lt"/>
              </a:rPr>
              <a:t>Use Cases </a:t>
            </a:r>
            <a:r>
              <a:rPr lang="fr-FR" dirty="0" smtClean="0">
                <a:solidFill>
                  <a:schemeClr val="tx1"/>
                </a:solidFill>
                <a:latin typeface="+mn-lt"/>
              </a:rPr>
              <a:t>plus conséquents reliés à la problématique du maintien des personnes âgées à domicile</a:t>
            </a:r>
          </a:p>
          <a:p>
            <a:pPr marL="896400" lvl="2" indent="-457200">
              <a:buFont typeface="Arial" panose="020B0604020202020204" pitchFamily="34" charset="0"/>
              <a:buChar char="•"/>
            </a:pPr>
            <a:r>
              <a:rPr lang="fr-FR" noProof="0" dirty="0" smtClean="0">
                <a:solidFill>
                  <a:schemeClr val="tx1"/>
                </a:solidFill>
                <a:latin typeface="+mn-lt"/>
              </a:rPr>
              <a:t>Valider l’expressivité du langage sur ces </a:t>
            </a:r>
            <a:r>
              <a:rPr lang="fr-FR" i="1" noProof="0" dirty="0" smtClean="0">
                <a:solidFill>
                  <a:schemeClr val="tx1"/>
                </a:solidFill>
                <a:latin typeface="+mn-lt"/>
              </a:rPr>
              <a:t>Use Cases</a:t>
            </a:r>
          </a:p>
          <a:p>
            <a:pPr marL="640800" lvl="1" indent="-457200">
              <a:buFont typeface="+mj-lt"/>
              <a:buAutoNum type="arabicPeriod"/>
            </a:pPr>
            <a:endParaRPr lang="fr-FR" sz="2800" noProof="0" dirty="0" smtClean="0">
              <a:latin typeface="+mn-lt"/>
            </a:endParaRPr>
          </a:p>
          <a:p>
            <a:pPr marL="640800" lvl="1" indent="-457200">
              <a:buFont typeface="+mj-lt"/>
              <a:buAutoNum type="arabicPeriod"/>
            </a:pPr>
            <a:r>
              <a:rPr lang="fr-FR" sz="2800" noProof="0" dirty="0" smtClean="0">
                <a:latin typeface="+mn-lt"/>
              </a:rPr>
              <a:t> Développer le middleware/</a:t>
            </a:r>
            <a:r>
              <a:rPr lang="fr-FR" sz="2800" noProof="0" dirty="0" err="1" smtClean="0">
                <a:latin typeface="+mn-lt"/>
              </a:rPr>
              <a:t>wrapper</a:t>
            </a:r>
            <a:endParaRPr lang="fr-FR" sz="2800" noProof="0" dirty="0" smtClean="0">
              <a:latin typeface="+mn-lt"/>
            </a:endParaRPr>
          </a:p>
          <a:p>
            <a:pPr marL="896400" lvl="2" indent="-457200">
              <a:buFont typeface="Arial" panose="020B0604020202020204" pitchFamily="34" charset="0"/>
              <a:buChar char="•"/>
            </a:pPr>
            <a:r>
              <a:rPr lang="fr-FR" noProof="0" dirty="0" smtClean="0">
                <a:solidFill>
                  <a:schemeClr val="tx1"/>
                </a:solidFill>
                <a:latin typeface="+mn-lt"/>
              </a:rPr>
              <a:t>D’abord sur une technologie</a:t>
            </a:r>
          </a:p>
          <a:p>
            <a:pPr marL="896400" lvl="2" indent="-4572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  <a:latin typeface="+mn-lt"/>
              </a:rPr>
              <a:t>Ensuite, avec une interopérabilité</a:t>
            </a:r>
          </a:p>
          <a:p>
            <a:pPr marL="896400" lvl="2" indent="-457200">
              <a:buFont typeface="Arial" panose="020B0604020202020204" pitchFamily="34" charset="0"/>
              <a:buChar char="•"/>
            </a:pPr>
            <a:endParaRPr lang="fr-FR" sz="2800" noProof="0" dirty="0" smtClean="0">
              <a:latin typeface="+mn-lt"/>
            </a:endParaRPr>
          </a:p>
          <a:p>
            <a:pPr marL="640800" lvl="1" indent="-457200">
              <a:buFont typeface="+mj-lt"/>
              <a:buAutoNum type="arabicPeriod"/>
            </a:pPr>
            <a:r>
              <a:rPr lang="fr-FR" sz="2800" noProof="0" dirty="0" smtClean="0">
                <a:latin typeface="+mn-lt"/>
              </a:rPr>
              <a:t>Contexte ( au long terme)</a:t>
            </a:r>
            <a:endParaRPr lang="fr-FR" sz="2800" noProof="0" dirty="0">
              <a:latin typeface="+mn-lt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Timeline</a:t>
            </a:r>
            <a:endParaRPr lang="fr-BE" dirty="0"/>
          </a:p>
        </p:txBody>
      </p:sp>
      <p:sp>
        <p:nvSpPr>
          <p:cNvPr id="5" name="Flèche droite 4"/>
          <p:cNvSpPr/>
          <p:nvPr/>
        </p:nvSpPr>
        <p:spPr>
          <a:xfrm>
            <a:off x="241176" y="2420888"/>
            <a:ext cx="8723312" cy="129614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7" name="Connecteur droit 6"/>
          <p:cNvCxnSpPr/>
          <p:nvPr/>
        </p:nvCxnSpPr>
        <p:spPr>
          <a:xfrm>
            <a:off x="2411760" y="2780928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87270" y="2761878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6747540" y="2761878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123728" y="233981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2017</a:t>
            </a:r>
            <a:endParaRPr lang="fr-BE" dirty="0"/>
          </a:p>
        </p:txBody>
      </p:sp>
      <p:sp>
        <p:nvSpPr>
          <p:cNvPr id="13" name="ZoneTexte 12"/>
          <p:cNvSpPr txBox="1"/>
          <p:nvPr/>
        </p:nvSpPr>
        <p:spPr>
          <a:xfrm>
            <a:off x="4196368" y="236648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2018</a:t>
            </a:r>
            <a:endParaRPr lang="fr-BE" dirty="0"/>
          </a:p>
        </p:txBody>
      </p:sp>
      <p:sp>
        <p:nvSpPr>
          <p:cNvPr id="14" name="ZoneTexte 13"/>
          <p:cNvSpPr txBox="1"/>
          <p:nvPr/>
        </p:nvSpPr>
        <p:spPr>
          <a:xfrm>
            <a:off x="6314728" y="2381721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2019</a:t>
            </a:r>
            <a:endParaRPr lang="fr-BE" dirty="0"/>
          </a:p>
        </p:txBody>
      </p:sp>
      <p:sp>
        <p:nvSpPr>
          <p:cNvPr id="15" name="ZoneTexte 14"/>
          <p:cNvSpPr txBox="1"/>
          <p:nvPr/>
        </p:nvSpPr>
        <p:spPr>
          <a:xfrm>
            <a:off x="8445700" y="234768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2020</a:t>
            </a:r>
            <a:endParaRPr lang="fr-BE" dirty="0"/>
          </a:p>
        </p:txBody>
      </p:sp>
      <p:sp>
        <p:nvSpPr>
          <p:cNvPr id="16" name="ZoneTexte 15"/>
          <p:cNvSpPr txBox="1"/>
          <p:nvPr/>
        </p:nvSpPr>
        <p:spPr>
          <a:xfrm>
            <a:off x="1164030" y="2366481"/>
            <a:ext cx="964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septembre</a:t>
            </a:r>
            <a:endParaRPr lang="fr-BE" sz="1200" dirty="0"/>
          </a:p>
        </p:txBody>
      </p:sp>
      <p:cxnSp>
        <p:nvCxnSpPr>
          <p:cNvPr id="17" name="Connecteur droit 16"/>
          <p:cNvCxnSpPr/>
          <p:nvPr/>
        </p:nvCxnSpPr>
        <p:spPr>
          <a:xfrm>
            <a:off x="1692445" y="2643480"/>
            <a:ext cx="6082" cy="296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2630880" y="2381721"/>
            <a:ext cx="964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     mars</a:t>
            </a:r>
            <a:endParaRPr lang="fr-BE" sz="1200" dirty="0"/>
          </a:p>
        </p:txBody>
      </p:sp>
      <p:cxnSp>
        <p:nvCxnSpPr>
          <p:cNvPr id="20" name="Connecteur droit 19"/>
          <p:cNvCxnSpPr/>
          <p:nvPr/>
        </p:nvCxnSpPr>
        <p:spPr>
          <a:xfrm>
            <a:off x="3159295" y="2658720"/>
            <a:ext cx="6082" cy="296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46282" y="3618948"/>
            <a:ext cx="1099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Background</a:t>
            </a:r>
          </a:p>
          <a:p>
            <a:r>
              <a:rPr lang="fr-BE" sz="1200" dirty="0"/>
              <a:t> </a:t>
            </a:r>
            <a:r>
              <a:rPr lang="fr-BE" sz="1200" dirty="0" smtClean="0"/>
              <a:t>      IOT</a:t>
            </a:r>
            <a:endParaRPr lang="fr-BE" sz="12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938637" y="3588587"/>
            <a:ext cx="1220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DSL , Use case, </a:t>
            </a:r>
            <a:r>
              <a:rPr lang="fr-BE" sz="1200" dirty="0" err="1" smtClean="0"/>
              <a:t>Wrapper</a:t>
            </a:r>
            <a:endParaRPr lang="fr-BE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14047" y="3535247"/>
            <a:ext cx="122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Context,Goal,Wrapper</a:t>
            </a:r>
            <a:r>
              <a:rPr lang="fr-BE" sz="1200" dirty="0" smtClean="0"/>
              <a:t> # validation1</a:t>
            </a:r>
            <a:endParaRPr lang="fr-BE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5060464" y="3535246"/>
            <a:ext cx="122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Context,Goal,Wrapper</a:t>
            </a:r>
            <a:r>
              <a:rPr lang="fr-BE" sz="1200" dirty="0" smtClean="0"/>
              <a:t> # validation2</a:t>
            </a:r>
            <a:endParaRPr lang="fr-BE" sz="1200" dirty="0"/>
          </a:p>
        </p:txBody>
      </p:sp>
      <p:sp>
        <p:nvSpPr>
          <p:cNvPr id="25" name="ZoneTexte 24"/>
          <p:cNvSpPr txBox="1"/>
          <p:nvPr/>
        </p:nvSpPr>
        <p:spPr>
          <a:xfrm>
            <a:off x="7047209" y="3618948"/>
            <a:ext cx="12206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smtClean="0"/>
              <a:t>rédaction</a:t>
            </a:r>
            <a:endParaRPr lang="fr-BE" sz="1200" dirty="0"/>
          </a:p>
        </p:txBody>
      </p:sp>
    </p:spTree>
    <p:extLst>
      <p:ext uri="{BB962C8B-B14F-4D97-AF65-F5344CB8AC3E}">
        <p14:creationId xmlns:p14="http://schemas.microsoft.com/office/powerpoint/2010/main" val="270842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000" noProof="0" dirty="0" smtClean="0"/>
              <a:t>Smart Home pour personnes âgés</a:t>
            </a:r>
            <a:endParaRPr lang="fr-FR" sz="4000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2" y="1325222"/>
            <a:ext cx="8980966" cy="526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794961" y="155887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182106" y="3491495"/>
            <a:ext cx="6414358" cy="1821568"/>
            <a:chOff x="323528" y="3325069"/>
            <a:chExt cx="6414358" cy="1821568"/>
          </a:xfrm>
        </p:grpSpPr>
        <p:sp>
          <p:nvSpPr>
            <p:cNvPr id="23" name="Bulle ronde 26"/>
            <p:cNvSpPr/>
            <p:nvPr/>
          </p:nvSpPr>
          <p:spPr>
            <a:xfrm>
              <a:off x="3764655" y="3364828"/>
              <a:ext cx="2973231" cy="1781809"/>
            </a:xfrm>
            <a:prstGeom prst="wedgeEllipseCallout">
              <a:avLst>
                <a:gd name="adj1" fmla="val -50996"/>
                <a:gd name="adj2" fmla="val -29775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What happens if I forget to close the door? </a:t>
              </a:r>
            </a:p>
          </p:txBody>
        </p:sp>
        <p:sp>
          <p:nvSpPr>
            <p:cNvPr id="24" name="Bulle ronde 27"/>
            <p:cNvSpPr/>
            <p:nvPr/>
          </p:nvSpPr>
          <p:spPr>
            <a:xfrm>
              <a:off x="323528" y="3325069"/>
              <a:ext cx="2973231" cy="1781809"/>
            </a:xfrm>
            <a:prstGeom prst="wedgeEllipseCallout">
              <a:avLst>
                <a:gd name="adj1" fmla="val 52800"/>
                <a:gd name="adj2" fmla="val -21880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What happens if I do not hear a sound of phone ringing? </a:t>
              </a:r>
            </a:p>
          </p:txBody>
        </p:sp>
      </p:grpSp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4" y="5391661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368" y="5373186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73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noProof="0" dirty="0" smtClean="0"/>
              <a:t>Agenda</a:t>
            </a:r>
            <a:endParaRPr lang="fr-FR" b="1" noProof="0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7200" y="1484784"/>
            <a:ext cx="7355160" cy="4752528"/>
          </a:xfrm>
        </p:spPr>
        <p:txBody>
          <a:bodyPr/>
          <a:lstStyle/>
          <a:p>
            <a:pPr marL="914400" indent="-91440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3200" noProof="0" dirty="0" smtClean="0">
                <a:solidFill>
                  <a:schemeClr val="tx1"/>
                </a:solidFill>
              </a:rPr>
              <a:t>Internet des Objets</a:t>
            </a:r>
          </a:p>
          <a:p>
            <a:pPr marL="914400" indent="-91440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3200" noProof="0" dirty="0" smtClean="0">
                <a:solidFill>
                  <a:schemeClr val="tx1"/>
                </a:solidFill>
              </a:rPr>
              <a:t>Problématiques </a:t>
            </a:r>
            <a:r>
              <a:rPr lang="fr-FR" sz="3200" noProof="0" dirty="0" err="1" smtClean="0">
                <a:solidFill>
                  <a:schemeClr val="tx1"/>
                </a:solidFill>
              </a:rPr>
              <a:t>lieés</a:t>
            </a:r>
            <a:r>
              <a:rPr lang="fr-FR" sz="3200" noProof="0" dirty="0" smtClean="0">
                <a:solidFill>
                  <a:schemeClr val="tx1"/>
                </a:solidFill>
              </a:rPr>
              <a:t> à la domotique</a:t>
            </a:r>
          </a:p>
          <a:p>
            <a:pPr marL="914400" indent="-91440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3200" noProof="0" dirty="0" smtClean="0">
                <a:solidFill>
                  <a:schemeClr val="tx1"/>
                </a:solidFill>
              </a:rPr>
              <a:t>Notre proposition: un DSL pour l’</a:t>
            </a:r>
            <a:r>
              <a:rPr lang="fr-FR" sz="3200" noProof="0" dirty="0" err="1" smtClean="0">
                <a:solidFill>
                  <a:schemeClr val="tx1"/>
                </a:solidFill>
              </a:rPr>
              <a:t>IoT</a:t>
            </a:r>
            <a:r>
              <a:rPr lang="fr-FR" sz="3200" noProof="0" dirty="0" smtClean="0">
                <a:solidFill>
                  <a:schemeClr val="tx1"/>
                </a:solidFill>
              </a:rPr>
              <a:t> tenant compte du contexte</a:t>
            </a:r>
            <a:endParaRPr lang="fr-FR" sz="3200" noProof="0" dirty="0">
              <a:solidFill>
                <a:schemeClr val="tx1"/>
              </a:solidFill>
            </a:endParaRPr>
          </a:p>
          <a:p>
            <a:pPr marL="914400" indent="-91440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3200" noProof="0" dirty="0" smtClean="0">
                <a:solidFill>
                  <a:schemeClr val="tx1"/>
                </a:solidFill>
              </a:rPr>
              <a:t>Solutions existantes</a:t>
            </a:r>
            <a:endParaRPr lang="fr-FR" sz="3200" noProof="0" dirty="0">
              <a:solidFill>
                <a:schemeClr val="tx1"/>
              </a:solidFill>
            </a:endParaRPr>
          </a:p>
          <a:p>
            <a:pPr marL="914400" indent="-91440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3200" noProof="0" dirty="0" smtClean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noProof="0" dirty="0" smtClean="0"/>
              <a:t>ouches en </a:t>
            </a:r>
            <a:r>
              <a:rPr lang="fr-FR" noProof="0" dirty="0" err="1" smtClean="0"/>
              <a:t>IoT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6968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Internet Des Objets</a:t>
            </a:r>
            <a:endParaRPr lang="fr-FR" noProof="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56792"/>
            <a:ext cx="3636591" cy="306500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" y="1844824"/>
            <a:ext cx="4114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L'internet des objets est  un réseau de réseaux qui </a:t>
            </a:r>
            <a:r>
              <a:rPr lang="fr-BE" dirty="0" smtClean="0"/>
              <a:t>permet </a:t>
            </a:r>
            <a:r>
              <a:rPr lang="fr-BE" dirty="0"/>
              <a:t>d’identifier et de communiquer numériquement avec des objets physiques afin de pouvoir mesurer et échanger des données entre les mondes physiques et virtuels.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255478" y="5301208"/>
            <a:ext cx="3672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dirty="0"/>
              <a:t>Pierre-Jean </a:t>
            </a:r>
            <a:r>
              <a:rPr lang="fr-BE" sz="1400" dirty="0" err="1"/>
              <a:t>Benghozi</a:t>
            </a:r>
            <a:r>
              <a:rPr lang="fr-BE" sz="1400" dirty="0"/>
              <a:t>, Sylvain Bureau, Françoise </a:t>
            </a:r>
            <a:r>
              <a:rPr lang="fr-BE" sz="1400" dirty="0" err="1" smtClean="0"/>
              <a:t>Massit-Folléa</a:t>
            </a:r>
            <a:r>
              <a:rPr lang="fr-BE" sz="1400" dirty="0" smtClean="0"/>
              <a:t> In l’internet des objets 2009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382986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 smtClean="0"/>
              <a:t>Internet Des Objets</a:t>
            </a:r>
            <a:endParaRPr lang="fr-FR" noProof="0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4784"/>
            <a:ext cx="8229600" cy="4464496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0" y="6021288"/>
            <a:ext cx="7931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>
                <a:latin typeface="+mn-lt"/>
              </a:rPr>
              <a:t>Ala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Al-</a:t>
            </a:r>
            <a:r>
              <a:rPr lang="fr-BE" sz="1200" dirty="0" err="1" smtClean="0">
                <a:latin typeface="+mn-lt"/>
              </a:rPr>
              <a:t>Fuqaha</a:t>
            </a:r>
            <a:r>
              <a:rPr lang="fr-BE" sz="1200" dirty="0" smtClean="0">
                <a:latin typeface="+mn-lt"/>
              </a:rPr>
              <a:t>,</a:t>
            </a:r>
            <a:r>
              <a:rPr lang="nl-NL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Mohsen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>
                <a:latin typeface="+mn-lt"/>
              </a:rPr>
              <a:t>Guizani</a:t>
            </a:r>
            <a:r>
              <a:rPr lang="nl-NL" sz="1200" dirty="0" smtClean="0">
                <a:latin typeface="+mn-lt"/>
              </a:rPr>
              <a:t>,, </a:t>
            </a:r>
            <a:r>
              <a:rPr lang="nl-NL" sz="1200" dirty="0" err="1">
                <a:latin typeface="+mn-lt"/>
              </a:rPr>
              <a:t>Mehdi</a:t>
            </a:r>
            <a:r>
              <a:rPr lang="nl-NL" sz="1200" dirty="0">
                <a:latin typeface="+mn-lt"/>
              </a:rPr>
              <a:t> </a:t>
            </a:r>
            <a:r>
              <a:rPr lang="nl-NL" sz="1200" dirty="0" err="1" smtClean="0">
                <a:latin typeface="+mn-lt"/>
              </a:rPr>
              <a:t>Mohammadi</a:t>
            </a:r>
            <a:r>
              <a:rPr lang="nl-NL" sz="1200" dirty="0" smtClean="0">
                <a:latin typeface="+mn-lt"/>
              </a:rPr>
              <a:t> ,</a:t>
            </a:r>
            <a:r>
              <a:rPr lang="fr-BE" sz="1200" dirty="0" smtClean="0">
                <a:latin typeface="+mn-lt"/>
              </a:rPr>
              <a:t>Mohammed </a:t>
            </a:r>
            <a:r>
              <a:rPr lang="fr-BE" sz="1200" dirty="0" err="1">
                <a:latin typeface="+mn-lt"/>
              </a:rPr>
              <a:t>Aledhari</a:t>
            </a:r>
            <a:r>
              <a:rPr lang="fr-BE" sz="1200" dirty="0" smtClean="0">
                <a:latin typeface="+mn-lt"/>
              </a:rPr>
              <a:t>, </a:t>
            </a:r>
            <a:r>
              <a:rPr lang="fr-BE" sz="1200" dirty="0">
                <a:latin typeface="+mn-lt"/>
              </a:rPr>
              <a:t>and Moussa </a:t>
            </a:r>
            <a:r>
              <a:rPr lang="fr-BE" sz="1200" dirty="0" err="1" smtClean="0">
                <a:latin typeface="+mn-lt"/>
              </a:rPr>
              <a:t>Ayyash</a:t>
            </a:r>
            <a:r>
              <a:rPr lang="fr-BE" sz="1200" dirty="0">
                <a:latin typeface="+mn-lt"/>
              </a:rPr>
              <a:t> </a:t>
            </a:r>
            <a:r>
              <a:rPr lang="fr-BE" sz="1200" dirty="0" smtClean="0">
                <a:latin typeface="+mn-lt"/>
              </a:rPr>
              <a:t>in </a:t>
            </a:r>
            <a:r>
              <a:rPr lang="en-US" sz="1200" dirty="0">
                <a:latin typeface="+mn-lt"/>
              </a:rPr>
              <a:t>Internet of Things: A Survey on </a:t>
            </a:r>
            <a:r>
              <a:rPr lang="en-US" sz="1200" dirty="0" smtClean="0">
                <a:latin typeface="+mn-lt"/>
              </a:rPr>
              <a:t>Enabling</a:t>
            </a:r>
            <a:r>
              <a:rPr lang="fr-BE" sz="1200" dirty="0" smtClean="0">
                <a:latin typeface="+mn-lt"/>
              </a:rPr>
              <a:t>Technologies</a:t>
            </a:r>
            <a:r>
              <a:rPr lang="fr-BE" sz="1200" dirty="0">
                <a:latin typeface="+mn-lt"/>
              </a:rPr>
              <a:t>, </a:t>
            </a:r>
            <a:r>
              <a:rPr lang="fr-BE" sz="1200" dirty="0" err="1">
                <a:latin typeface="+mn-lt"/>
              </a:rPr>
              <a:t>Protocols</a:t>
            </a:r>
            <a:r>
              <a:rPr lang="fr-BE" sz="1200" dirty="0">
                <a:latin typeface="+mn-lt"/>
              </a:rPr>
              <a:t>, and Applications</a:t>
            </a:r>
            <a:r>
              <a:rPr lang="fr-BE" sz="1200" dirty="0" smtClean="0">
                <a:latin typeface="+mn-lt"/>
              </a:rPr>
              <a:t> 2015 </a:t>
            </a:r>
            <a:endParaRPr lang="fr-B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218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76391</TotalTime>
  <Words>1876</Words>
  <Application>Microsoft Office PowerPoint</Application>
  <PresentationFormat>Affichage à l'écran (4:3)</PresentationFormat>
  <Paragraphs>499</Paragraphs>
  <Slides>46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6" baseType="lpstr">
      <vt:lpstr>ＭＳ Ｐゴシック</vt:lpstr>
      <vt:lpstr>Arial</vt:lpstr>
      <vt:lpstr>Calibri</vt:lpstr>
      <vt:lpstr>Courier</vt:lpstr>
      <vt:lpstr>Courier New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Démographie des personnes vieillissantes</vt:lpstr>
      <vt:lpstr>Défis sociétaux</vt:lpstr>
      <vt:lpstr>Personnes âgées</vt:lpstr>
      <vt:lpstr>Smart Home pour personnes âgés</vt:lpstr>
      <vt:lpstr>Agenda</vt:lpstr>
      <vt:lpstr>Couches en IoT</vt:lpstr>
      <vt:lpstr>Internet Des Objets</vt:lpstr>
      <vt:lpstr>Internet Des Objets</vt:lpstr>
      <vt:lpstr>Internet des objets</vt:lpstr>
      <vt:lpstr>Internet Des Objets : Object   </vt:lpstr>
      <vt:lpstr>Service Management</vt:lpstr>
      <vt:lpstr>Application Layer</vt:lpstr>
      <vt:lpstr>Business Layer</vt:lpstr>
      <vt:lpstr>  IoT Layers</vt:lpstr>
      <vt:lpstr>Exemple</vt:lpstr>
      <vt:lpstr>Exemple</vt:lpstr>
      <vt:lpstr>  Projet GERAS</vt:lpstr>
      <vt:lpstr>PROBLEMATIQUES EN IoT</vt:lpstr>
      <vt:lpstr>Complexité</vt:lpstr>
      <vt:lpstr>Déploiement</vt:lpstr>
      <vt:lpstr>Adapter au contexte</vt:lpstr>
      <vt:lpstr>PROPOSITION</vt:lpstr>
      <vt:lpstr>Architecture</vt:lpstr>
      <vt:lpstr>Meta-Model GERAS</vt:lpstr>
      <vt:lpstr>Meta-Model (Aspect probléme)</vt:lpstr>
      <vt:lpstr>Meta-Model (Aspect technique) </vt:lpstr>
      <vt:lpstr>Scénario de Téléphone</vt:lpstr>
      <vt:lpstr>Notre DSL</vt:lpstr>
      <vt:lpstr>DSL : Déclarer des objets</vt:lpstr>
      <vt:lpstr>DSL : Relier des objets</vt:lpstr>
      <vt:lpstr>DSL : Définir des comportements</vt:lpstr>
      <vt:lpstr>SOLUTIONS EXISTANTES</vt:lpstr>
      <vt:lpstr>ThingML</vt:lpstr>
      <vt:lpstr>Composant de ThingML</vt:lpstr>
      <vt:lpstr>Comparaison</vt:lpstr>
      <vt:lpstr>SmartThings</vt:lpstr>
      <vt:lpstr>Comparaison</vt:lpstr>
      <vt:lpstr>HBMS</vt:lpstr>
      <vt:lpstr>Unité de comportement</vt:lpstr>
      <vt:lpstr>Comparaison</vt:lpstr>
      <vt:lpstr>Conclusion</vt:lpstr>
      <vt:lpstr>Conclusion</vt:lpstr>
      <vt:lpstr>Conclusion</vt:lpstr>
      <vt:lpstr>Perspectives</vt:lpstr>
      <vt:lpstr>Timeline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1357</cp:revision>
  <cp:lastPrinted>2016-08-18T16:35:47Z</cp:lastPrinted>
  <dcterms:created xsi:type="dcterms:W3CDTF">2003-10-08T07:15:15Z</dcterms:created>
  <dcterms:modified xsi:type="dcterms:W3CDTF">2016-09-08T17:41:44Z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